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Fira Sans Medium"/>
      <p:regular r:id="rId37"/>
      <p:bold r:id="rId38"/>
      <p:italic r:id="rId39"/>
      <p:boldItalic r:id="rId40"/>
    </p:embeddedFont>
    <p:embeddedFont>
      <p:font typeface="Fira Sans SemiBold"/>
      <p:regular r:id="rId41"/>
      <p:bold r:id="rId42"/>
      <p:italic r:id="rId43"/>
      <p:boldItalic r:id="rId44"/>
    </p:embeddedFont>
    <p:embeddedFont>
      <p:font typeface="Fira Sans"/>
      <p:regular r:id="rId45"/>
      <p:bold r:id="rId46"/>
      <p:italic r:id="rId47"/>
      <p:boldItalic r:id="rId48"/>
    </p:embeddedFont>
    <p:embeddedFont>
      <p:font typeface="Fira Sans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ABD1B3-B88A-4C43-AA66-DF46895B3927}">
  <a:tblStyle styleId="{1FABD1B3-B88A-4C43-AA66-DF46895B39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Medium-boldItalic.fntdata"/><Relationship Id="rId42" Type="http://schemas.openxmlformats.org/officeDocument/2006/relationships/font" Target="fonts/FiraSansSemiBold-bold.fntdata"/><Relationship Id="rId41" Type="http://schemas.openxmlformats.org/officeDocument/2006/relationships/font" Target="fonts/FiraSansSemiBold-regular.fntdata"/><Relationship Id="rId44" Type="http://schemas.openxmlformats.org/officeDocument/2006/relationships/font" Target="fonts/FiraSansSemiBold-boldItalic.fntdata"/><Relationship Id="rId43" Type="http://schemas.openxmlformats.org/officeDocument/2006/relationships/font" Target="fonts/FiraSansSemiBold-italic.fntdata"/><Relationship Id="rId46" Type="http://schemas.openxmlformats.org/officeDocument/2006/relationships/font" Target="fonts/FiraSans-bold.fntdata"/><Relationship Id="rId45" Type="http://schemas.openxmlformats.org/officeDocument/2006/relationships/font" Target="fonts/Fira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boldItalic.fntdata"/><Relationship Id="rId47" Type="http://schemas.openxmlformats.org/officeDocument/2006/relationships/font" Target="fonts/FiraSans-italic.fntdata"/><Relationship Id="rId49" Type="http://schemas.openxmlformats.org/officeDocument/2006/relationships/font" Target="fonts/FiraSans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italic.fntdata"/><Relationship Id="rId30" Type="http://schemas.openxmlformats.org/officeDocument/2006/relationships/font" Target="fonts/Raleway-bold.fntdata"/><Relationship Id="rId33" Type="http://schemas.openxmlformats.org/officeDocument/2006/relationships/font" Target="fonts/Lato-regular.fntdata"/><Relationship Id="rId32" Type="http://schemas.openxmlformats.org/officeDocument/2006/relationships/font" Target="fonts/Raleway-boldItalic.fntdata"/><Relationship Id="rId35" Type="http://schemas.openxmlformats.org/officeDocument/2006/relationships/font" Target="fonts/Lato-italic.fntdata"/><Relationship Id="rId34" Type="http://schemas.openxmlformats.org/officeDocument/2006/relationships/font" Target="fonts/Lato-bold.fntdata"/><Relationship Id="rId37" Type="http://schemas.openxmlformats.org/officeDocument/2006/relationships/font" Target="fonts/FiraSansMedium-regular.fntdata"/><Relationship Id="rId36" Type="http://schemas.openxmlformats.org/officeDocument/2006/relationships/font" Target="fonts/Lato-boldItalic.fntdata"/><Relationship Id="rId39" Type="http://schemas.openxmlformats.org/officeDocument/2006/relationships/font" Target="fonts/FiraSansMedium-italic.fntdata"/><Relationship Id="rId38" Type="http://schemas.openxmlformats.org/officeDocument/2006/relationships/font" Target="fonts/FiraSansMedium-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Raleway-regular.fntdata"/><Relationship Id="rId51" Type="http://schemas.openxmlformats.org/officeDocument/2006/relationships/font" Target="fonts/FiraSansLight-italic.fntdata"/><Relationship Id="rId50" Type="http://schemas.openxmlformats.org/officeDocument/2006/relationships/font" Target="fonts/FiraSansLight-bold.fntdata"/><Relationship Id="rId52" Type="http://schemas.openxmlformats.org/officeDocument/2006/relationships/font" Target="fonts/FiraSans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2a102a3a5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72a102a3a5_4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1a5e952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e1a5e952c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1a5e952c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Recall for "Eyes Closed"</a:t>
            </a:r>
            <a:r>
              <a:rPr lang="en">
                <a:solidFill>
                  <a:schemeClr val="dk1"/>
                </a:solidFill>
              </a:rPr>
              <a:t>: True Positives / (True Positives + False Negatives) = 13 / (13 + 3) = 0.81. This metric tells us that the model successfully identified 81% of all actual "eyes closed" instances.</a:t>
            </a:r>
            <a:endParaRPr/>
          </a:p>
        </p:txBody>
      </p:sp>
      <p:sp>
        <p:nvSpPr>
          <p:cNvPr id="289" name="Google Shape;289;g2e1a5e952cc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2a102a3a5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on the full image not just cropped to the bounding box </a:t>
            </a:r>
            <a:endParaRPr/>
          </a:p>
          <a:p>
            <a:pPr indent="0" lvl="0" marL="0" rtl="0" algn="l">
              <a:spcBef>
                <a:spcPts val="0"/>
              </a:spcBef>
              <a:spcAft>
                <a:spcPts val="0"/>
              </a:spcAft>
              <a:buNone/>
            </a:pPr>
            <a:r>
              <a:rPr lang="en"/>
              <a:t>three convolutional layers with increasing filter sizes (32 to 256) to capture complex image features.</a:t>
            </a:r>
            <a:endParaRPr/>
          </a:p>
          <a:p>
            <a:pPr indent="0" lvl="0" marL="0" rtl="0" algn="l">
              <a:spcBef>
                <a:spcPts val="0"/>
              </a:spcBef>
              <a:spcAft>
                <a:spcPts val="0"/>
              </a:spcAft>
              <a:buNone/>
            </a:pPr>
            <a:r>
              <a:rPr lang="en"/>
              <a:t>Used max pooling and l2 regularization to </a:t>
            </a:r>
            <a:r>
              <a:rPr lang="en"/>
              <a:t>prevent</a:t>
            </a:r>
            <a:r>
              <a:rPr lang="en"/>
              <a:t> overfitting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g272a102a3a5_1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2a102a3a5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Recall for "Eyes Closed"</a:t>
            </a:r>
            <a:r>
              <a:rPr lang="en">
                <a:solidFill>
                  <a:schemeClr val="dk1"/>
                </a:solidFill>
              </a:rPr>
              <a:t>: True Positives / (True Positives + False Negatives) = 13 / (13 + 3) = 0.81. This metric tells us that the model successfully identified 81% of all actual "eyes closed" instances.</a:t>
            </a:r>
            <a:endParaRPr/>
          </a:p>
        </p:txBody>
      </p:sp>
      <p:sp>
        <p:nvSpPr>
          <p:cNvPr id="313" name="Google Shape;313;g272a102a3a5_1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2a102a3a5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25" name="Google Shape;325;g272a102a3a5_1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2a102a3a5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72a102a3a5_6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1b5e84f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e1b5e84f4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1b5e84f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e1b5e84f4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2a102a3a5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72a102a3a5_4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1b5e84f4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e1b5e84f4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2a102a3a5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72a102a3a5_4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1b5e84f4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e1b5e84f41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1b5e84f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e1b5e84f4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2a102a3a5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objective is to unitilize DP </a:t>
            </a:r>
            <a:r>
              <a:rPr lang="en"/>
              <a:t>models such as YOLO, Efficient NET, CNN Classification and Detection </a:t>
            </a:r>
            <a:r>
              <a:rPr lang="en"/>
              <a:t>to detect if a driver </a:t>
            </a:r>
            <a:r>
              <a:rPr lang="en"/>
              <a:t>appears</a:t>
            </a:r>
            <a:r>
              <a:rPr lang="en"/>
              <a:t> to be drowsy when driving. </a:t>
            </a:r>
            <a:endParaRPr/>
          </a:p>
        </p:txBody>
      </p:sp>
      <p:sp>
        <p:nvSpPr>
          <p:cNvPr id="191" name="Google Shape;191;g272a102a3a5_4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1b5e84f4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took videos from tiktok and youtube, split them into frames. Then we manually drew bounding boxes around the eye sections on Roboflow. After that, we obtained bounding box coordinates to preprocess the image for model training. </a:t>
            </a:r>
            <a:endParaRPr/>
          </a:p>
        </p:txBody>
      </p:sp>
      <p:sp>
        <p:nvSpPr>
          <p:cNvPr id="209" name="Google Shape;209;g2e1b5e84f41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2a102a3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EDA, since we generate our own data, there no missing value. The histogram shows the bounding box position and size on images, the sizes are slightly right-skewed. The scatterplot shows the x and y </a:t>
            </a:r>
            <a:r>
              <a:rPr lang="en"/>
              <a:t>coordinate relationship. </a:t>
            </a:r>
            <a:endParaRPr/>
          </a:p>
        </p:txBody>
      </p:sp>
      <p:sp>
        <p:nvSpPr>
          <p:cNvPr id="227" name="Google Shape;227;g272a102a3a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2a102a3a5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Object Classification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RGB Conversion</a:t>
            </a:r>
            <a:r>
              <a:rPr lang="en">
                <a:solidFill>
                  <a:schemeClr val="dk1"/>
                </a:solidFill>
              </a:rPr>
              <a:t>: The process begins by converting images from OpenCV's default BGR format to RGB to ensure consistency in color representation across all images, which is crucial for the neural network's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Cropping and Resizing</a:t>
            </a:r>
            <a:r>
              <a:rPr lang="en">
                <a:solidFill>
                  <a:schemeClr val="dk1"/>
                </a:solidFill>
              </a:rPr>
              <a:t>: Images are cropped based on bounding box coordinates to focus on relevant parts and resized to a uniform size of 244x244 pixels. This standardization is essential because convolutional neural networks require fixed-size inputs.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Label Conversion</a:t>
            </a:r>
            <a:r>
              <a:rPr lang="en">
                <a:solidFill>
                  <a:schemeClr val="dk1"/>
                </a:solidFill>
              </a:rPr>
              <a:t>: Class labels are converted from string to integer format, facilitating the classification process as machine learning models require numerical inputs to perform calculations.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Object Detection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Aspect Ratio Maintenance</a:t>
            </a:r>
            <a:r>
              <a:rPr lang="en">
                <a:solidFill>
                  <a:schemeClr val="dk1"/>
                </a:solidFill>
              </a:rPr>
              <a:t>: During resizing, the original aspect ratio of the images is maintained to avoid distortion. This is important because distortions can adversely affect the model’s ability to accurately detect objects.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Standardized Image Matrix</a:t>
            </a:r>
            <a:r>
              <a:rPr lang="en">
                <a:solidFill>
                  <a:schemeClr val="dk1"/>
                </a:solidFill>
              </a:rPr>
              <a:t>: A new image matrix of a standard size is created to accommodate the resized image, filling any extra space with zeros. This ensures that all images fed into the network are of uniform size, which simplifies processing and enhances model training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Bounding Box Adjustment</a:t>
            </a:r>
            <a:r>
              <a:rPr lang="en">
                <a:solidFill>
                  <a:schemeClr val="dk1"/>
                </a:solidFill>
              </a:rPr>
              <a:t>: Bounding boxes are recalculated to align with the resized images, ensuring they accurately define the locations of objects within the images at their new dimensions. Accurate bounding boxes are critical for training detection models to locate objects precisely.</a:t>
            </a:r>
            <a:endParaRPr>
              <a:solidFill>
                <a:schemeClr val="dk1"/>
              </a:solidFill>
            </a:endParaRPr>
          </a:p>
          <a:p>
            <a:pPr indent="0" lvl="0" marL="0" rtl="0" algn="l">
              <a:spcBef>
                <a:spcPts val="1200"/>
              </a:spcBef>
              <a:spcAft>
                <a:spcPts val="0"/>
              </a:spcAft>
              <a:buNone/>
            </a:pPr>
            <a:r>
              <a:t/>
            </a:r>
            <a:endParaRPr/>
          </a:p>
        </p:txBody>
      </p:sp>
      <p:sp>
        <p:nvSpPr>
          <p:cNvPr id="237" name="Google Shape;237;g272a102a3a5_4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2a102a3a5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72a102a3a5_1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2a102a3a5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72a102a3a5_1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2a102a3a5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72a102a3a5_1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1200"/>
              </a:spcBef>
              <a:spcAft>
                <a:spcPts val="0"/>
              </a:spcAft>
              <a:buClr>
                <a:schemeClr val="dk1"/>
              </a:buClr>
              <a:buSzPts val="900"/>
              <a:buChar char="○"/>
              <a:defRPr/>
            </a:lvl2pPr>
            <a:lvl3pPr indent="-285750" lvl="2" marL="1371600" rtl="0" algn="l">
              <a:spcBef>
                <a:spcPts val="1200"/>
              </a:spcBef>
              <a:spcAft>
                <a:spcPts val="0"/>
              </a:spcAft>
              <a:buClr>
                <a:schemeClr val="dk1"/>
              </a:buClr>
              <a:buSzPts val="900"/>
              <a:buChar char="■"/>
              <a:defRPr/>
            </a:lvl3pPr>
            <a:lvl4pPr indent="-285750" lvl="3" marL="1828800" rtl="0" algn="l">
              <a:spcBef>
                <a:spcPts val="1200"/>
              </a:spcBef>
              <a:spcAft>
                <a:spcPts val="0"/>
              </a:spcAft>
              <a:buClr>
                <a:schemeClr val="dk1"/>
              </a:buClr>
              <a:buSzPts val="900"/>
              <a:buChar char="●"/>
              <a:defRPr/>
            </a:lvl4pPr>
            <a:lvl5pPr indent="-285750" lvl="4" marL="2286000" rtl="0" algn="l">
              <a:spcBef>
                <a:spcPts val="1200"/>
              </a:spcBef>
              <a:spcAft>
                <a:spcPts val="0"/>
              </a:spcAft>
              <a:buClr>
                <a:schemeClr val="dk1"/>
              </a:buClr>
              <a:buSzPts val="900"/>
              <a:buChar char="○"/>
              <a:defRPr/>
            </a:lvl5pPr>
            <a:lvl6pPr indent="-285750" lvl="5" marL="2743200" rtl="0" algn="l">
              <a:spcBef>
                <a:spcPts val="1200"/>
              </a:spcBef>
              <a:spcAft>
                <a:spcPts val="0"/>
              </a:spcAft>
              <a:buClr>
                <a:schemeClr val="dk1"/>
              </a:buClr>
              <a:buSzPts val="900"/>
              <a:buChar char="■"/>
              <a:defRPr/>
            </a:lvl6pPr>
            <a:lvl7pPr indent="-285750" lvl="6" marL="3200400" rtl="0" algn="l">
              <a:spcBef>
                <a:spcPts val="1200"/>
              </a:spcBef>
              <a:spcAft>
                <a:spcPts val="0"/>
              </a:spcAft>
              <a:buClr>
                <a:schemeClr val="dk1"/>
              </a:buClr>
              <a:buSzPts val="900"/>
              <a:buChar char="●"/>
              <a:defRPr/>
            </a:lvl7pPr>
            <a:lvl8pPr indent="-285750" lvl="7" marL="3657600" rtl="0" algn="l">
              <a:spcBef>
                <a:spcPts val="1200"/>
              </a:spcBef>
              <a:spcAft>
                <a:spcPts val="0"/>
              </a:spcAft>
              <a:buClr>
                <a:schemeClr val="dk1"/>
              </a:buClr>
              <a:buSzPts val="900"/>
              <a:buChar char="○"/>
              <a:defRPr/>
            </a:lvl8pPr>
            <a:lvl9pPr indent="-285750" lvl="8" marL="4114800" rtl="0" algn="l">
              <a:spcBef>
                <a:spcPts val="1200"/>
              </a:spcBef>
              <a:spcAft>
                <a:spcPts val="1200"/>
              </a:spcAft>
              <a:buClr>
                <a:schemeClr val="dk1"/>
              </a:buClr>
              <a:buSzPts val="900"/>
              <a:buChar char="■"/>
              <a:defRPr/>
            </a:lvl9pPr>
          </a:lstStyle>
          <a:p/>
        </p:txBody>
      </p:sp>
      <p:sp>
        <p:nvSpPr>
          <p:cNvPr id="85" name="Google Shape;85;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rmAutofit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 name="Google Shape;96;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16"/>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0" name="Google Shape;100;p16"/>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01" name="Google Shape;101;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 name="Google Shape;102;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3" name="Google Shape;103;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 name="Shape 104"/>
        <p:cNvGrpSpPr/>
        <p:nvPr/>
      </p:nvGrpSpPr>
      <p:grpSpPr>
        <a:xfrm>
          <a:off x="0" y="0"/>
          <a:ext cx="0" cy="0"/>
          <a:chOff x="0" y="0"/>
          <a:chExt cx="0" cy="0"/>
        </a:xfrm>
      </p:grpSpPr>
      <p:sp>
        <p:nvSpPr>
          <p:cNvPr id="105" name="Google Shape;105;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6" name="Google Shape;106;p17"/>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07" name="Google Shape;107;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sp>
        <p:nvSpPr>
          <p:cNvPr id="111" name="Google Shape;111;p18"/>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2" name="Google Shape;112;p18"/>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13" name="Google Shape;113;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4" name="Google Shape;114;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 name="Shape 116"/>
        <p:cNvGrpSpPr/>
        <p:nvPr/>
      </p:nvGrpSpPr>
      <p:grpSpPr>
        <a:xfrm>
          <a:off x="0" y="0"/>
          <a:ext cx="0" cy="0"/>
          <a:chOff x="0" y="0"/>
          <a:chExt cx="0" cy="0"/>
        </a:xfrm>
      </p:grpSpPr>
      <p:sp>
        <p:nvSpPr>
          <p:cNvPr id="117" name="Google Shape;117;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8" name="Google Shape;118;p19"/>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9" name="Google Shape;119;p19"/>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20" name="Google Shape;120;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 name="Shape 123"/>
        <p:cNvGrpSpPr/>
        <p:nvPr/>
      </p:nvGrpSpPr>
      <p:grpSpPr>
        <a:xfrm>
          <a:off x="0" y="0"/>
          <a:ext cx="0" cy="0"/>
          <a:chOff x="0" y="0"/>
          <a:chExt cx="0" cy="0"/>
        </a:xfrm>
      </p:grpSpPr>
      <p:sp>
        <p:nvSpPr>
          <p:cNvPr id="124" name="Google Shape;124;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20"/>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6" name="Google Shape;126;p20"/>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7" name="Google Shape;127;p20"/>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8" name="Google Shape;128;p20"/>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9" name="Google Shape;129;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0" name="Google Shape;130;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1" name="Google Shape;131;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4" name="Google Shape;134;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6" name="Google Shape;136;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p22"/>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9" name="Google Shape;139;p22"/>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40" name="Google Shape;140;p22"/>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41" name="Google Shape;141;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2" name="Google Shape;142;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4" name="Shape 144"/>
        <p:cNvGrpSpPr/>
        <p:nvPr/>
      </p:nvGrpSpPr>
      <p:grpSpPr>
        <a:xfrm>
          <a:off x="0" y="0"/>
          <a:ext cx="0" cy="0"/>
          <a:chOff x="0" y="0"/>
          <a:chExt cx="0" cy="0"/>
        </a:xfrm>
      </p:grpSpPr>
      <p:sp>
        <p:nvSpPr>
          <p:cNvPr id="145" name="Google Shape;145;p23"/>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6" name="Google Shape;146;p23"/>
          <p:cNvSpPr/>
          <p:nvPr>
            <p:ph idx="2" type="pic"/>
          </p:nvPr>
        </p:nvSpPr>
        <p:spPr>
          <a:xfrm>
            <a:off x="896144" y="306388"/>
            <a:ext cx="2743200" cy="2057400"/>
          </a:xfrm>
          <a:prstGeom prst="rect">
            <a:avLst/>
          </a:prstGeom>
          <a:noFill/>
          <a:ln>
            <a:noFill/>
          </a:ln>
        </p:spPr>
      </p:sp>
      <p:sp>
        <p:nvSpPr>
          <p:cNvPr id="147" name="Google Shape;147;p23"/>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48" name="Google Shape;148;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9" name="Google Shape;149;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0" name="Google Shape;150;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1" name="Shape 151"/>
        <p:cNvGrpSpPr/>
        <p:nvPr/>
      </p:nvGrpSpPr>
      <p:grpSpPr>
        <a:xfrm>
          <a:off x="0" y="0"/>
          <a:ext cx="0" cy="0"/>
          <a:chOff x="0" y="0"/>
          <a:chExt cx="0" cy="0"/>
        </a:xfrm>
      </p:grpSpPr>
      <p:sp>
        <p:nvSpPr>
          <p:cNvPr id="152" name="Google Shape;152;p2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3" name="Google Shape;153;p24"/>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54" name="Google Shape;154;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5" name="Google Shape;155;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6" name="Google Shape;156;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25"/>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9" name="Google Shape;159;p25"/>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0" name="Google Shape;160;p2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1" name="Google Shape;161;p2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2" name="Google Shape;162;p2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90" name="Google Shape;90;p1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91" name="Google Shape;91;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2" name="Google Shape;92;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3" name="Google Shape;93;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youtube.com/watch?v=QtsI0TnwDZs" TargetMode="External"/><Relationship Id="rId4" Type="http://schemas.openxmlformats.org/officeDocument/2006/relationships/hyperlink" Target="https://www.youtube.com/watch?v=QtsI0TnwDZs" TargetMode="External"/><Relationship Id="rId5" Type="http://schemas.openxmlformats.org/officeDocument/2006/relationships/hyperlink" Target="https://pub.towardsai.net/building-your-own-object-detector-from-scratch-with-tensorflow-bfeadfaddad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66" name="Shape 166"/>
        <p:cNvGrpSpPr/>
        <p:nvPr/>
      </p:nvGrpSpPr>
      <p:grpSpPr>
        <a:xfrm>
          <a:off x="0" y="0"/>
          <a:ext cx="0" cy="0"/>
          <a:chOff x="0" y="0"/>
          <a:chExt cx="0" cy="0"/>
        </a:xfrm>
      </p:grpSpPr>
      <p:grpSp>
        <p:nvGrpSpPr>
          <p:cNvPr id="167" name="Google Shape;167;p26"/>
          <p:cNvGrpSpPr/>
          <p:nvPr/>
        </p:nvGrpSpPr>
        <p:grpSpPr>
          <a:xfrm>
            <a:off x="514350" y="1618225"/>
            <a:ext cx="5711513" cy="2613792"/>
            <a:chOff x="0" y="-4"/>
            <a:chExt cx="15230700" cy="6970110"/>
          </a:xfrm>
        </p:grpSpPr>
        <p:sp>
          <p:nvSpPr>
            <p:cNvPr id="168" name="Google Shape;168;p26"/>
            <p:cNvSpPr txBox="1"/>
            <p:nvPr/>
          </p:nvSpPr>
          <p:spPr>
            <a:xfrm>
              <a:off x="0" y="-4"/>
              <a:ext cx="15230700" cy="4063500"/>
            </a:xfrm>
            <a:prstGeom prst="rect">
              <a:avLst/>
            </a:prstGeom>
            <a:noFill/>
            <a:ln>
              <a:noFill/>
            </a:ln>
          </p:spPr>
          <p:txBody>
            <a:bodyPr anchorCtr="0" anchor="t" bIns="0" lIns="0" spcFirstLastPara="1" rIns="0" wrap="square" tIns="0">
              <a:spAutoFit/>
            </a:bodyPr>
            <a:lstStyle/>
            <a:p>
              <a:pPr indent="0" lvl="0" marL="0" marR="0" rtl="0" algn="l">
                <a:lnSpc>
                  <a:spcPct val="120001"/>
                </a:lnSpc>
                <a:spcBef>
                  <a:spcPts val="0"/>
                </a:spcBef>
                <a:spcAft>
                  <a:spcPts val="0"/>
                </a:spcAft>
                <a:buNone/>
              </a:pPr>
              <a:r>
                <a:rPr lang="en" sz="4500">
                  <a:latin typeface="Fira Sans Medium"/>
                  <a:ea typeface="Fira Sans Medium"/>
                  <a:cs typeface="Fira Sans Medium"/>
                  <a:sym typeface="Fira Sans Medium"/>
                </a:rPr>
                <a:t>Drowsy Driver Detection</a:t>
              </a:r>
              <a:endParaRPr sz="1000"/>
            </a:p>
          </p:txBody>
        </p:sp>
        <p:sp>
          <p:nvSpPr>
            <p:cNvPr id="169" name="Google Shape;169;p26"/>
            <p:cNvSpPr txBox="1"/>
            <p:nvPr/>
          </p:nvSpPr>
          <p:spPr>
            <a:xfrm>
              <a:off x="0" y="5196806"/>
              <a:ext cx="13603500" cy="17733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 sz="1800">
                  <a:latin typeface="Fira Sans Light"/>
                  <a:ea typeface="Fira Sans Light"/>
                  <a:cs typeface="Fira Sans Light"/>
                  <a:sym typeface="Fira Sans Light"/>
                </a:rPr>
                <a:t>Sameera Boppana, Inu Tenneti, Vedant Paithane, Ziyi Zhou, Darwin Ye</a:t>
              </a:r>
              <a:endParaRPr sz="700"/>
            </a:p>
          </p:txBody>
        </p:sp>
      </p:grpSp>
      <p:sp>
        <p:nvSpPr>
          <p:cNvPr id="170" name="Google Shape;170;p26"/>
          <p:cNvSpPr/>
          <p:nvPr/>
        </p:nvSpPr>
        <p:spPr>
          <a:xfrm>
            <a:off x="7164451" y="1158586"/>
            <a:ext cx="3660516" cy="317002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71" name="Google Shape;171;p26"/>
          <p:cNvSpPr/>
          <p:nvPr/>
        </p:nvSpPr>
        <p:spPr>
          <a:xfrm>
            <a:off x="6061472" y="3517563"/>
            <a:ext cx="2485077" cy="215208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72" name="Google Shape;172;p26"/>
          <p:cNvSpPr/>
          <p:nvPr/>
        </p:nvSpPr>
        <p:spPr>
          <a:xfrm>
            <a:off x="6168171" y="2977421"/>
            <a:ext cx="1135839" cy="98364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73" name="Google Shape;173;p26"/>
          <p:cNvSpPr/>
          <p:nvPr/>
        </p:nvSpPr>
        <p:spPr>
          <a:xfrm>
            <a:off x="6868885" y="186802"/>
            <a:ext cx="1899810" cy="1645244"/>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grpSp>
        <p:nvGrpSpPr>
          <p:cNvPr id="174" name="Google Shape;174;p26"/>
          <p:cNvGrpSpPr/>
          <p:nvPr/>
        </p:nvGrpSpPr>
        <p:grpSpPr>
          <a:xfrm>
            <a:off x="514350" y="514350"/>
            <a:ext cx="2106471" cy="293100"/>
            <a:chOff x="0" y="0"/>
            <a:chExt cx="5617256" cy="781600"/>
          </a:xfrm>
        </p:grpSpPr>
        <p:sp>
          <p:nvSpPr>
            <p:cNvPr id="175" name="Google Shape;175;p26"/>
            <p:cNvSpPr txBox="1"/>
            <p:nvPr/>
          </p:nvSpPr>
          <p:spPr>
            <a:xfrm>
              <a:off x="1293956" y="104415"/>
              <a:ext cx="43233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latin typeface="Fira Sans Medium"/>
                  <a:ea typeface="Fira Sans Medium"/>
                  <a:cs typeface="Fira Sans Medium"/>
                  <a:sym typeface="Fira Sans Medium"/>
                </a:rPr>
                <a:t>Group 9</a:t>
              </a:r>
              <a:endParaRPr sz="700"/>
            </a:p>
          </p:txBody>
        </p:sp>
        <p:sp>
          <p:nvSpPr>
            <p:cNvPr id="176" name="Google Shape;176;p26"/>
            <p:cNvSpPr/>
            <p:nvPr/>
          </p:nvSpPr>
          <p:spPr>
            <a:xfrm>
              <a:off x="0" y="0"/>
              <a:ext cx="905010" cy="781600"/>
            </a:xfrm>
            <a:custGeom>
              <a:rect b="b" l="l" r="r" t="t"/>
              <a:pathLst>
                <a:path extrusionOk="0" h="781600" w="905010">
                  <a:moveTo>
                    <a:pt x="0" y="0"/>
                  </a:moveTo>
                  <a:lnTo>
                    <a:pt x="905010" y="0"/>
                  </a:lnTo>
                  <a:lnTo>
                    <a:pt x="905010" y="781600"/>
                  </a:lnTo>
                  <a:lnTo>
                    <a:pt x="0" y="781600"/>
                  </a:lnTo>
                  <a:lnTo>
                    <a:pt x="0" y="0"/>
                  </a:lnTo>
                  <a:close/>
                </a:path>
              </a:pathLst>
            </a:custGeom>
            <a:blipFill rotWithShape="1">
              <a:blip r:embed="rId3">
                <a:alphaModFix/>
              </a:blip>
              <a:stretch>
                <a:fillRect b="0" l="0" r="0" t="0"/>
              </a:stretch>
            </a:blip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77" name="Shape 277"/>
        <p:cNvGrpSpPr/>
        <p:nvPr/>
      </p:nvGrpSpPr>
      <p:grpSpPr>
        <a:xfrm>
          <a:off x="0" y="0"/>
          <a:ext cx="0" cy="0"/>
          <a:chOff x="0" y="0"/>
          <a:chExt cx="0" cy="0"/>
        </a:xfrm>
      </p:grpSpPr>
      <p:sp>
        <p:nvSpPr>
          <p:cNvPr id="278" name="Google Shape;278;p35"/>
          <p:cNvSpPr txBox="1"/>
          <p:nvPr/>
        </p:nvSpPr>
        <p:spPr>
          <a:xfrm>
            <a:off x="514325" y="31625"/>
            <a:ext cx="8385600" cy="415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2700">
                <a:latin typeface="Fira Sans Medium"/>
                <a:ea typeface="Fira Sans Medium"/>
                <a:cs typeface="Fira Sans Medium"/>
                <a:sym typeface="Fira Sans Medium"/>
              </a:rPr>
              <a:t>Object Detection - Pretrained YOLOv8</a:t>
            </a:r>
            <a:endParaRPr sz="2700"/>
          </a:p>
        </p:txBody>
      </p:sp>
      <p:grpSp>
        <p:nvGrpSpPr>
          <p:cNvPr id="279" name="Google Shape;279;p35"/>
          <p:cNvGrpSpPr/>
          <p:nvPr/>
        </p:nvGrpSpPr>
        <p:grpSpPr>
          <a:xfrm>
            <a:off x="6547019" y="2738469"/>
            <a:ext cx="3466993" cy="3381589"/>
            <a:chOff x="514519" y="2897219"/>
            <a:chExt cx="3466993" cy="3381589"/>
          </a:xfrm>
        </p:grpSpPr>
        <p:sp>
          <p:nvSpPr>
            <p:cNvPr id="280" name="Google Shape;280;p35"/>
            <p:cNvSpPr/>
            <p:nvPr/>
          </p:nvSpPr>
          <p:spPr>
            <a:xfrm rot="10800000">
              <a:off x="2289336" y="3895144"/>
              <a:ext cx="1692176" cy="146543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81" name="Google Shape;281;p35"/>
            <p:cNvSpPr txBox="1"/>
            <p:nvPr/>
          </p:nvSpPr>
          <p:spPr>
            <a:xfrm>
              <a:off x="514533" y="4468854"/>
              <a:ext cx="26157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Fira Sans"/>
                  <a:ea typeface="Fira Sans"/>
                  <a:cs typeface="Fira Sans"/>
                  <a:sym typeface="Fira Sans"/>
                </a:rPr>
                <a:t>Back to Agenda Page</a:t>
              </a:r>
              <a:endParaRPr sz="700"/>
            </a:p>
          </p:txBody>
        </p:sp>
        <p:sp>
          <p:nvSpPr>
            <p:cNvPr id="282" name="Google Shape;282;p35"/>
            <p:cNvSpPr/>
            <p:nvPr/>
          </p:nvSpPr>
          <p:spPr>
            <a:xfrm rot="10800000">
              <a:off x="2596649" y="289721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83" name="Google Shape;283;p35"/>
            <p:cNvSpPr/>
            <p:nvPr/>
          </p:nvSpPr>
          <p:spPr>
            <a:xfrm rot="10800000">
              <a:off x="514519" y="4123761"/>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grpSp>
      <p:sp>
        <p:nvSpPr>
          <p:cNvPr id="284" name="Google Shape;284;p35"/>
          <p:cNvSpPr txBox="1"/>
          <p:nvPr/>
        </p:nvSpPr>
        <p:spPr>
          <a:xfrm>
            <a:off x="2409750" y="501675"/>
            <a:ext cx="6714300" cy="302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Architecture</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Layers: </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C</a:t>
            </a:r>
            <a:r>
              <a:rPr b="1" lang="en" sz="1900">
                <a:solidFill>
                  <a:schemeClr val="dk1"/>
                </a:solidFill>
                <a:latin typeface="Calibri"/>
                <a:ea typeface="Calibri"/>
                <a:cs typeface="Calibri"/>
                <a:sym typeface="Calibri"/>
              </a:rPr>
              <a:t>onvolution</a:t>
            </a:r>
            <a:endParaRPr b="1"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C2f</a:t>
            </a:r>
            <a:r>
              <a:rPr lang="en" sz="1900">
                <a:solidFill>
                  <a:schemeClr val="dk1"/>
                </a:solidFill>
                <a:latin typeface="Calibri"/>
                <a:ea typeface="Calibri"/>
                <a:cs typeface="Calibri"/>
                <a:sym typeface="Calibri"/>
              </a:rPr>
              <a:t> (self-defined, with Batch-Norm etc.)</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Upsampling</a:t>
            </a:r>
            <a:r>
              <a:rPr lang="en" sz="1900">
                <a:solidFill>
                  <a:schemeClr val="dk1"/>
                </a:solidFill>
                <a:latin typeface="Calibri"/>
                <a:ea typeface="Calibri"/>
                <a:cs typeface="Calibri"/>
                <a:sym typeface="Calibri"/>
              </a:rPr>
              <a:t> (increase resolution)</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SPPF</a:t>
            </a:r>
            <a:r>
              <a:rPr lang="en" sz="1900">
                <a:solidFill>
                  <a:schemeClr val="dk1"/>
                </a:solidFill>
                <a:latin typeface="Calibri"/>
                <a:ea typeface="Calibri"/>
                <a:cs typeface="Calibri"/>
                <a:sym typeface="Calibri"/>
              </a:rPr>
              <a:t> (Spatial Pyramid Pooling)</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Concat</a:t>
            </a:r>
            <a:r>
              <a:rPr lang="en" sz="1900">
                <a:solidFill>
                  <a:schemeClr val="dk1"/>
                </a:solidFill>
                <a:latin typeface="Calibri"/>
                <a:ea typeface="Calibri"/>
                <a:cs typeface="Calibri"/>
                <a:sym typeface="Calibri"/>
              </a:rPr>
              <a:t> (combine feature maps from layers)</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b="1" lang="en" sz="1900">
                <a:solidFill>
                  <a:schemeClr val="dk1"/>
                </a:solidFill>
                <a:latin typeface="Calibri"/>
                <a:ea typeface="Calibri"/>
                <a:cs typeface="Calibri"/>
                <a:sym typeface="Calibri"/>
              </a:rPr>
              <a:t>Detect</a:t>
            </a:r>
            <a:r>
              <a:rPr lang="en" sz="1900">
                <a:solidFill>
                  <a:schemeClr val="dk1"/>
                </a:solidFill>
                <a:latin typeface="Calibri"/>
                <a:ea typeface="Calibri"/>
                <a:cs typeface="Calibri"/>
                <a:sym typeface="Calibri"/>
              </a:rPr>
              <a:t> (object detection layer)</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85" name="Google Shape;285;p35"/>
          <p:cNvPicPr preferRelativeResize="0"/>
          <p:nvPr/>
        </p:nvPicPr>
        <p:blipFill>
          <a:blip r:embed="rId3">
            <a:alphaModFix/>
          </a:blip>
          <a:stretch>
            <a:fillRect/>
          </a:stretch>
        </p:blipFill>
        <p:spPr>
          <a:xfrm>
            <a:off x="0" y="535325"/>
            <a:ext cx="2291849" cy="2960899"/>
          </a:xfrm>
          <a:prstGeom prst="rect">
            <a:avLst/>
          </a:prstGeom>
          <a:noFill/>
          <a:ln>
            <a:noFill/>
          </a:ln>
        </p:spPr>
      </p:pic>
      <p:pic>
        <p:nvPicPr>
          <p:cNvPr id="286" name="Google Shape;286;p35"/>
          <p:cNvPicPr preferRelativeResize="0"/>
          <p:nvPr/>
        </p:nvPicPr>
        <p:blipFill>
          <a:blip r:embed="rId4">
            <a:alphaModFix/>
          </a:blip>
          <a:stretch>
            <a:fillRect/>
          </a:stretch>
        </p:blipFill>
        <p:spPr>
          <a:xfrm>
            <a:off x="0" y="3729400"/>
            <a:ext cx="5590026" cy="139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90" name="Shape 290"/>
        <p:cNvGrpSpPr/>
        <p:nvPr/>
      </p:nvGrpSpPr>
      <p:grpSpPr>
        <a:xfrm>
          <a:off x="0" y="0"/>
          <a:ext cx="0" cy="0"/>
          <a:chOff x="0" y="0"/>
          <a:chExt cx="0" cy="0"/>
        </a:xfrm>
      </p:grpSpPr>
      <p:sp>
        <p:nvSpPr>
          <p:cNvPr id="291" name="Google Shape;291;p36"/>
          <p:cNvSpPr txBox="1"/>
          <p:nvPr/>
        </p:nvSpPr>
        <p:spPr>
          <a:xfrm>
            <a:off x="436750" y="-68950"/>
            <a:ext cx="6696300" cy="708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2700">
                <a:latin typeface="Fira Sans Medium"/>
                <a:ea typeface="Fira Sans Medium"/>
                <a:cs typeface="Fira Sans Medium"/>
                <a:sym typeface="Fira Sans Medium"/>
              </a:rPr>
              <a:t>Object Detection - Pretrained YOLOV8</a:t>
            </a:r>
            <a:r>
              <a:rPr lang="en" sz="4600">
                <a:latin typeface="Fira Sans Medium"/>
                <a:ea typeface="Fira Sans Medium"/>
                <a:cs typeface="Fira Sans Medium"/>
                <a:sym typeface="Fira Sans Medium"/>
              </a:rPr>
              <a:t> </a:t>
            </a:r>
            <a:endParaRPr sz="1100"/>
          </a:p>
        </p:txBody>
      </p:sp>
      <p:sp>
        <p:nvSpPr>
          <p:cNvPr id="292" name="Google Shape;292;p36"/>
          <p:cNvSpPr txBox="1"/>
          <p:nvPr/>
        </p:nvSpPr>
        <p:spPr>
          <a:xfrm>
            <a:off x="606800" y="1361775"/>
            <a:ext cx="64317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sp>
        <p:nvSpPr>
          <p:cNvPr id="293" name="Google Shape;293;p36"/>
          <p:cNvSpPr txBox="1"/>
          <p:nvPr/>
        </p:nvSpPr>
        <p:spPr>
          <a:xfrm>
            <a:off x="4188600" y="2408475"/>
            <a:ext cx="30720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grpSp>
        <p:nvGrpSpPr>
          <p:cNvPr id="294" name="Google Shape;294;p36"/>
          <p:cNvGrpSpPr/>
          <p:nvPr/>
        </p:nvGrpSpPr>
        <p:grpSpPr>
          <a:xfrm>
            <a:off x="6814745" y="-543277"/>
            <a:ext cx="3270682" cy="3115036"/>
            <a:chOff x="6621970" y="-478076"/>
            <a:chExt cx="3270682" cy="3115036"/>
          </a:xfrm>
        </p:grpSpPr>
        <p:sp>
          <p:nvSpPr>
            <p:cNvPr id="295" name="Google Shape;295;p36"/>
            <p:cNvSpPr/>
            <p:nvPr/>
          </p:nvSpPr>
          <p:spPr>
            <a:xfrm>
              <a:off x="8399556" y="1343931"/>
              <a:ext cx="1493096" cy="129302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296" name="Google Shape;296;p36"/>
            <p:cNvSpPr/>
            <p:nvPr/>
          </p:nvSpPr>
          <p:spPr>
            <a:xfrm>
              <a:off x="6830045" y="-67641"/>
              <a:ext cx="2099384" cy="181807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97" name="Google Shape;297;p36"/>
            <p:cNvSpPr/>
            <p:nvPr/>
          </p:nvSpPr>
          <p:spPr>
            <a:xfrm>
              <a:off x="6621970" y="-478076"/>
              <a:ext cx="1239722" cy="107360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grpSp>
      <p:pic>
        <p:nvPicPr>
          <p:cNvPr id="298" name="Google Shape;298;p36"/>
          <p:cNvPicPr preferRelativeResize="0"/>
          <p:nvPr/>
        </p:nvPicPr>
        <p:blipFill>
          <a:blip r:embed="rId3">
            <a:alphaModFix/>
          </a:blip>
          <a:stretch>
            <a:fillRect/>
          </a:stretch>
        </p:blipFill>
        <p:spPr>
          <a:xfrm>
            <a:off x="238625" y="639050"/>
            <a:ext cx="6747823" cy="3342850"/>
          </a:xfrm>
          <a:prstGeom prst="rect">
            <a:avLst/>
          </a:prstGeom>
          <a:noFill/>
          <a:ln>
            <a:noFill/>
          </a:ln>
        </p:spPr>
      </p:pic>
      <p:sp>
        <p:nvSpPr>
          <p:cNvPr id="299" name="Google Shape;299;p36"/>
          <p:cNvSpPr txBox="1"/>
          <p:nvPr/>
        </p:nvSpPr>
        <p:spPr>
          <a:xfrm>
            <a:off x="31775" y="3999650"/>
            <a:ext cx="8085600" cy="930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AP: </a:t>
            </a:r>
            <a:r>
              <a:rPr lang="en" sz="1600">
                <a:solidFill>
                  <a:schemeClr val="dk1"/>
                </a:solidFill>
                <a:latin typeface="Calibri"/>
                <a:ea typeface="Calibri"/>
                <a:cs typeface="Calibri"/>
                <a:sym typeface="Calibri"/>
              </a:rPr>
              <a:t>Computes the area under the precision-recall curve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MAP50: </a:t>
            </a:r>
            <a:r>
              <a:rPr lang="en" sz="1600">
                <a:solidFill>
                  <a:schemeClr val="dk1"/>
                </a:solidFill>
                <a:latin typeface="Calibri"/>
                <a:ea typeface="Calibri"/>
                <a:cs typeface="Calibri"/>
                <a:sym typeface="Calibri"/>
              </a:rPr>
              <a:t>Mean average precision when the IOU overlap is greater than 50%</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MAP50-95: </a:t>
            </a:r>
            <a:r>
              <a:rPr lang="en" sz="1600">
                <a:solidFill>
                  <a:schemeClr val="dk1"/>
                </a:solidFill>
                <a:latin typeface="Calibri"/>
                <a:ea typeface="Calibri"/>
                <a:cs typeface="Calibri"/>
                <a:sym typeface="Calibri"/>
              </a:rPr>
              <a:t>Averaging the AP values from threshold 0.5 to 0.95 by 0.05</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FF0000"/>
              </a:buClr>
              <a:buSzPts val="1600"/>
              <a:buFont typeface="Calibri"/>
              <a:buChar char="●"/>
            </a:pPr>
            <a:r>
              <a:rPr lang="en" sz="1600">
                <a:solidFill>
                  <a:srgbClr val="FF0000"/>
                </a:solidFill>
                <a:latin typeface="Calibri"/>
                <a:ea typeface="Calibri"/>
                <a:cs typeface="Calibri"/>
                <a:sym typeface="Calibri"/>
              </a:rPr>
              <a:t>Quick Demo!</a:t>
            </a:r>
            <a:endParaRPr sz="16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03" name="Shape 303"/>
        <p:cNvGrpSpPr/>
        <p:nvPr/>
      </p:nvGrpSpPr>
      <p:grpSpPr>
        <a:xfrm>
          <a:off x="0" y="0"/>
          <a:ext cx="0" cy="0"/>
          <a:chOff x="0" y="0"/>
          <a:chExt cx="0" cy="0"/>
        </a:xfrm>
      </p:grpSpPr>
      <p:sp>
        <p:nvSpPr>
          <p:cNvPr id="304" name="Google Shape;304;p37"/>
          <p:cNvSpPr txBox="1"/>
          <p:nvPr/>
        </p:nvSpPr>
        <p:spPr>
          <a:xfrm>
            <a:off x="514350" y="514350"/>
            <a:ext cx="73686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Object Classification - CNN</a:t>
            </a:r>
            <a:endParaRPr sz="700"/>
          </a:p>
        </p:txBody>
      </p:sp>
      <p:sp>
        <p:nvSpPr>
          <p:cNvPr id="305" name="Google Shape;305;p37"/>
          <p:cNvSpPr txBox="1"/>
          <p:nvPr/>
        </p:nvSpPr>
        <p:spPr>
          <a:xfrm>
            <a:off x="606800" y="1361775"/>
            <a:ext cx="6431700" cy="280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Model Architecture:</a:t>
            </a:r>
            <a:endParaRPr sz="1700">
              <a:latin typeface="Fira Sans Light"/>
              <a:ea typeface="Fira Sans Light"/>
              <a:cs typeface="Fira Sans Light"/>
              <a:sym typeface="Fira Sans Light"/>
            </a:endParaRPr>
          </a:p>
          <a:p>
            <a:pPr indent="-336550" lvl="0" marL="4572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Convolutional Layers:</a:t>
            </a:r>
            <a:endParaRPr sz="1200">
              <a:solidFill>
                <a:schemeClr val="dk1"/>
              </a:solidFill>
              <a:latin typeface="Fira Sans Light"/>
              <a:ea typeface="Fira Sans Light"/>
              <a:cs typeface="Fira Sans Light"/>
              <a:sym typeface="Fira Sans Light"/>
            </a:endParaRPr>
          </a:p>
          <a:p>
            <a:pPr indent="-336550" lvl="1" marL="9144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Three layers with filter sizes escalating from 32 to 256.</a:t>
            </a:r>
            <a:endParaRPr sz="1200">
              <a:solidFill>
                <a:schemeClr val="dk1"/>
              </a:solidFill>
              <a:latin typeface="Fira Sans Light"/>
              <a:ea typeface="Fira Sans Light"/>
              <a:cs typeface="Fira Sans Light"/>
              <a:sym typeface="Fira Sans Light"/>
            </a:endParaRPr>
          </a:p>
          <a:p>
            <a:pPr indent="-336550" lvl="1" marL="9144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Each layer features kernel size options of 3 or 5, max pooling, and L2 regularization.</a:t>
            </a:r>
            <a:endParaRPr sz="1200">
              <a:solidFill>
                <a:schemeClr val="dk1"/>
              </a:solidFill>
              <a:latin typeface="Fira Sans Light"/>
              <a:ea typeface="Fira Sans Light"/>
              <a:cs typeface="Fira Sans Light"/>
              <a:sym typeface="Fira Sans Light"/>
            </a:endParaRPr>
          </a:p>
          <a:p>
            <a:pPr indent="-336550" lvl="0" marL="4572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Dense and Dropout Layers:</a:t>
            </a:r>
            <a:endParaRPr sz="1200">
              <a:solidFill>
                <a:schemeClr val="dk1"/>
              </a:solidFill>
              <a:latin typeface="Fira Sans Light"/>
              <a:ea typeface="Fira Sans Light"/>
              <a:cs typeface="Fira Sans Light"/>
              <a:sym typeface="Fira Sans Light"/>
            </a:endParaRPr>
          </a:p>
          <a:p>
            <a:pPr indent="-336550" lvl="1" marL="9144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One fully connected layer with 64 to 256 units, L2 regularization.</a:t>
            </a:r>
            <a:endParaRPr sz="1200">
              <a:solidFill>
                <a:schemeClr val="dk1"/>
              </a:solidFill>
              <a:latin typeface="Fira Sans Light"/>
              <a:ea typeface="Fira Sans Light"/>
              <a:cs typeface="Fira Sans Light"/>
              <a:sym typeface="Fira Sans Light"/>
            </a:endParaRPr>
          </a:p>
          <a:p>
            <a:pPr indent="-336550" lvl="1" marL="9144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Dropout layer with rates from 0.2 to 0.5 to reduce overfitting.</a:t>
            </a:r>
            <a:endParaRPr sz="1200">
              <a:solidFill>
                <a:schemeClr val="dk1"/>
              </a:solidFill>
              <a:latin typeface="Fira Sans Light"/>
              <a:ea typeface="Fira Sans Light"/>
              <a:cs typeface="Fira Sans Light"/>
              <a:sym typeface="Fira Sans Light"/>
            </a:endParaRPr>
          </a:p>
          <a:p>
            <a:pPr indent="-336550" lvl="0" marL="4572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Output Layer:</a:t>
            </a:r>
            <a:endParaRPr sz="1200">
              <a:solidFill>
                <a:schemeClr val="dk1"/>
              </a:solidFill>
              <a:latin typeface="Fira Sans Light"/>
              <a:ea typeface="Fira Sans Light"/>
              <a:cs typeface="Fira Sans Light"/>
              <a:sym typeface="Fira Sans Light"/>
            </a:endParaRPr>
          </a:p>
          <a:p>
            <a:pPr indent="-336550" lvl="1" marL="914400" rtl="0" algn="l">
              <a:lnSpc>
                <a:spcPct val="100000"/>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Single dense layer with sigmoid activation for binary classification.</a:t>
            </a:r>
            <a:endParaRPr sz="1200">
              <a:solidFill>
                <a:schemeClr val="dk1"/>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grpSp>
        <p:nvGrpSpPr>
          <p:cNvPr id="306" name="Google Shape;306;p37"/>
          <p:cNvGrpSpPr/>
          <p:nvPr/>
        </p:nvGrpSpPr>
        <p:grpSpPr>
          <a:xfrm>
            <a:off x="6547019" y="2738469"/>
            <a:ext cx="3466993" cy="3381589"/>
            <a:chOff x="514519" y="2897219"/>
            <a:chExt cx="3466993" cy="3381589"/>
          </a:xfrm>
        </p:grpSpPr>
        <p:sp>
          <p:nvSpPr>
            <p:cNvPr id="307" name="Google Shape;307;p37"/>
            <p:cNvSpPr/>
            <p:nvPr/>
          </p:nvSpPr>
          <p:spPr>
            <a:xfrm rot="10800000">
              <a:off x="2289336" y="3895144"/>
              <a:ext cx="1692176" cy="146543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08" name="Google Shape;308;p37"/>
            <p:cNvSpPr txBox="1"/>
            <p:nvPr/>
          </p:nvSpPr>
          <p:spPr>
            <a:xfrm>
              <a:off x="514533" y="4468854"/>
              <a:ext cx="26157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Fira Sans"/>
                  <a:ea typeface="Fira Sans"/>
                  <a:cs typeface="Fira Sans"/>
                  <a:sym typeface="Fira Sans"/>
                </a:rPr>
                <a:t>Back to Agenda Page</a:t>
              </a:r>
              <a:endParaRPr sz="700"/>
            </a:p>
          </p:txBody>
        </p:sp>
        <p:sp>
          <p:nvSpPr>
            <p:cNvPr id="309" name="Google Shape;309;p37"/>
            <p:cNvSpPr/>
            <p:nvPr/>
          </p:nvSpPr>
          <p:spPr>
            <a:xfrm rot="10800000">
              <a:off x="2596649" y="289721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10" name="Google Shape;310;p37"/>
            <p:cNvSpPr/>
            <p:nvPr/>
          </p:nvSpPr>
          <p:spPr>
            <a:xfrm rot="10800000">
              <a:off x="514519" y="4123761"/>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14" name="Shape 314"/>
        <p:cNvGrpSpPr/>
        <p:nvPr/>
      </p:nvGrpSpPr>
      <p:grpSpPr>
        <a:xfrm>
          <a:off x="0" y="0"/>
          <a:ext cx="0" cy="0"/>
          <a:chOff x="0" y="0"/>
          <a:chExt cx="0" cy="0"/>
        </a:xfrm>
      </p:grpSpPr>
      <p:sp>
        <p:nvSpPr>
          <p:cNvPr id="315" name="Google Shape;315;p38"/>
          <p:cNvSpPr txBox="1"/>
          <p:nvPr/>
        </p:nvSpPr>
        <p:spPr>
          <a:xfrm>
            <a:off x="514350" y="514350"/>
            <a:ext cx="73686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Object Classification - CNN</a:t>
            </a:r>
            <a:endParaRPr sz="700"/>
          </a:p>
        </p:txBody>
      </p:sp>
      <p:sp>
        <p:nvSpPr>
          <p:cNvPr id="316" name="Google Shape;316;p38"/>
          <p:cNvSpPr txBox="1"/>
          <p:nvPr/>
        </p:nvSpPr>
        <p:spPr>
          <a:xfrm>
            <a:off x="606800" y="1361775"/>
            <a:ext cx="64317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Results:</a:t>
            </a:r>
            <a:endParaRPr sz="1700">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Validation</a:t>
            </a:r>
            <a:r>
              <a:rPr lang="en" sz="1700">
                <a:latin typeface="Fira Sans Light"/>
                <a:ea typeface="Fira Sans Light"/>
                <a:cs typeface="Fira Sans Light"/>
                <a:sym typeface="Fira Sans Light"/>
              </a:rPr>
              <a:t> Accuracy: 0.9659090638160706</a:t>
            </a:r>
            <a:endParaRPr sz="1700">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Test Accuracy: 0.9230769276618958</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pic>
        <p:nvPicPr>
          <p:cNvPr id="317" name="Google Shape;317;p38"/>
          <p:cNvPicPr preferRelativeResize="0"/>
          <p:nvPr/>
        </p:nvPicPr>
        <p:blipFill>
          <a:blip r:embed="rId3">
            <a:alphaModFix/>
          </a:blip>
          <a:stretch>
            <a:fillRect/>
          </a:stretch>
        </p:blipFill>
        <p:spPr>
          <a:xfrm>
            <a:off x="765496" y="2318425"/>
            <a:ext cx="2979151" cy="2709950"/>
          </a:xfrm>
          <a:prstGeom prst="rect">
            <a:avLst/>
          </a:prstGeom>
          <a:noFill/>
          <a:ln>
            <a:noFill/>
          </a:ln>
        </p:spPr>
      </p:pic>
      <p:sp>
        <p:nvSpPr>
          <p:cNvPr id="318" name="Google Shape;318;p38"/>
          <p:cNvSpPr txBox="1"/>
          <p:nvPr/>
        </p:nvSpPr>
        <p:spPr>
          <a:xfrm>
            <a:off x="4188600" y="2408475"/>
            <a:ext cx="3072000" cy="1569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latin typeface="Fira Sans"/>
                <a:ea typeface="Fira Sans"/>
                <a:cs typeface="Fira Sans"/>
                <a:sym typeface="Fira Sans"/>
              </a:rPr>
              <a:t>0 = Eyes Open; 1 = Eyes Closed</a:t>
            </a:r>
            <a:endParaRPr b="1" sz="1700">
              <a:latin typeface="Fira Sans"/>
              <a:ea typeface="Fira Sans"/>
              <a:cs typeface="Fira Sans"/>
              <a:sym typeface="Fira Sans"/>
            </a:endParaRPr>
          </a:p>
          <a:p>
            <a:pPr indent="0" lvl="0" marL="0" rtl="0" algn="l">
              <a:spcBef>
                <a:spcPts val="0"/>
              </a:spcBef>
              <a:spcAft>
                <a:spcPts val="0"/>
              </a:spcAft>
              <a:buNone/>
            </a:pPr>
            <a:r>
              <a:rPr lang="en" sz="1700">
                <a:latin typeface="Fira Sans Light"/>
                <a:ea typeface="Fira Sans Light"/>
                <a:cs typeface="Fira Sans Light"/>
                <a:sym typeface="Fira Sans Light"/>
              </a:rPr>
              <a:t> Accuracy = 0.92</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Precision for "Eyes Closed" = 1</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Recall for "Eyes Closed" = 0.81</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F1 Score for "Eyes Closed" = 0.9</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grpSp>
        <p:nvGrpSpPr>
          <p:cNvPr id="319" name="Google Shape;319;p38"/>
          <p:cNvGrpSpPr/>
          <p:nvPr/>
        </p:nvGrpSpPr>
        <p:grpSpPr>
          <a:xfrm>
            <a:off x="6814745" y="-543277"/>
            <a:ext cx="3270682" cy="3115036"/>
            <a:chOff x="6621970" y="-478076"/>
            <a:chExt cx="3270682" cy="3115036"/>
          </a:xfrm>
        </p:grpSpPr>
        <p:sp>
          <p:nvSpPr>
            <p:cNvPr id="320" name="Google Shape;320;p38"/>
            <p:cNvSpPr/>
            <p:nvPr/>
          </p:nvSpPr>
          <p:spPr>
            <a:xfrm>
              <a:off x="8399556" y="1343931"/>
              <a:ext cx="1493096" cy="129302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321" name="Google Shape;321;p38"/>
            <p:cNvSpPr/>
            <p:nvPr/>
          </p:nvSpPr>
          <p:spPr>
            <a:xfrm>
              <a:off x="6830045" y="-67641"/>
              <a:ext cx="2099384" cy="181807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22" name="Google Shape;322;p38"/>
            <p:cNvSpPr/>
            <p:nvPr/>
          </p:nvSpPr>
          <p:spPr>
            <a:xfrm>
              <a:off x="6621970" y="-478076"/>
              <a:ext cx="1239722" cy="107360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26" name="Shape 326"/>
        <p:cNvGrpSpPr/>
        <p:nvPr/>
      </p:nvGrpSpPr>
      <p:grpSpPr>
        <a:xfrm>
          <a:off x="0" y="0"/>
          <a:ext cx="0" cy="0"/>
          <a:chOff x="0" y="0"/>
          <a:chExt cx="0" cy="0"/>
        </a:xfrm>
      </p:grpSpPr>
      <p:sp>
        <p:nvSpPr>
          <p:cNvPr id="327" name="Google Shape;327;p39"/>
          <p:cNvSpPr txBox="1"/>
          <p:nvPr/>
        </p:nvSpPr>
        <p:spPr>
          <a:xfrm>
            <a:off x="219800" y="104000"/>
            <a:ext cx="87366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3800">
                <a:latin typeface="Fira Sans Medium"/>
                <a:ea typeface="Fira Sans Medium"/>
                <a:cs typeface="Fira Sans Medium"/>
                <a:sym typeface="Fira Sans Medium"/>
              </a:rPr>
              <a:t>Object Classification - Efficient Net</a:t>
            </a:r>
            <a:r>
              <a:rPr lang="en" sz="4200">
                <a:latin typeface="Fira Sans Medium"/>
                <a:ea typeface="Fira Sans Medium"/>
                <a:cs typeface="Fira Sans Medium"/>
                <a:sym typeface="Fira Sans Medium"/>
              </a:rPr>
              <a:t> </a:t>
            </a:r>
            <a:endParaRPr sz="700"/>
          </a:p>
        </p:txBody>
      </p:sp>
      <p:sp>
        <p:nvSpPr>
          <p:cNvPr id="328" name="Google Shape;328;p39"/>
          <p:cNvSpPr txBox="1"/>
          <p:nvPr/>
        </p:nvSpPr>
        <p:spPr>
          <a:xfrm>
            <a:off x="635100" y="1032950"/>
            <a:ext cx="7607100" cy="481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Model Architecture:</a:t>
            </a:r>
            <a:endParaRPr sz="1700">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EfficientNetB0:</a:t>
            </a:r>
            <a:endParaRPr sz="1700">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Pre-trained on ImageNet: A large dataset with over 14 million labeled images.</a:t>
            </a:r>
            <a:endParaRPr>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Used as the base model without the top layers: Utilizes learned features from pre-training but customizes the final classification layers.</a:t>
            </a:r>
            <a:endParaRPr>
              <a:latin typeface="Fira Sans Light"/>
              <a:ea typeface="Fira Sans Light"/>
              <a:cs typeface="Fira Sans Light"/>
              <a:sym typeface="Fira Sans Light"/>
            </a:endParaRPr>
          </a:p>
          <a:p>
            <a:pPr indent="0" lvl="0" marL="0" rtl="0" algn="l">
              <a:spcBef>
                <a:spcPts val="0"/>
              </a:spcBef>
              <a:spcAft>
                <a:spcPts val="0"/>
              </a:spcAft>
              <a:buNone/>
            </a:pPr>
            <a:r>
              <a:t/>
            </a:r>
            <a:endParaRPr>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Custom Layers:</a:t>
            </a:r>
            <a:endParaRPr sz="1700">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GlobalAveragePooling2D</a:t>
            </a:r>
            <a:endParaRPr>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Dense Layer (128 units): Fully connected layer with ReLU activation for feature extraction.</a:t>
            </a:r>
            <a:endParaRPr>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Output Layer (2 units): Fully connected layer with Softmax activation for binary classification.</a:t>
            </a:r>
            <a:endParaRPr>
              <a:latin typeface="Fira Sans Light"/>
              <a:ea typeface="Fira Sans Light"/>
              <a:cs typeface="Fira Sans Light"/>
              <a:sym typeface="Fira Sans Light"/>
            </a:endParaRPr>
          </a:p>
          <a:p>
            <a:pPr indent="0" lvl="0" marL="0" rtl="0" algn="l">
              <a:spcBef>
                <a:spcPts val="0"/>
              </a:spcBef>
              <a:spcAft>
                <a:spcPts val="0"/>
              </a:spcAft>
              <a:buNone/>
            </a:pPr>
            <a:r>
              <a:t/>
            </a:r>
            <a:endParaRPr>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Model Compilation:</a:t>
            </a:r>
            <a:endParaRPr sz="1700">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Optimizer: Adam</a:t>
            </a:r>
            <a:endParaRPr>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Loss Function: Sparse Categorical Cross-entropy</a:t>
            </a:r>
            <a:endParaRPr>
              <a:latin typeface="Fira Sans Light"/>
              <a:ea typeface="Fira Sans Light"/>
              <a:cs typeface="Fira Sans Light"/>
              <a:sym typeface="Fira Sans Light"/>
            </a:endParaRPr>
          </a:p>
          <a:p>
            <a:pPr indent="-317500" lvl="1" marL="914400" rtl="0" algn="l">
              <a:spcBef>
                <a:spcPts val="0"/>
              </a:spcBef>
              <a:spcAft>
                <a:spcPts val="0"/>
              </a:spcAft>
              <a:buSzPts val="1400"/>
              <a:buFont typeface="Fira Sans Light"/>
              <a:buChar char="○"/>
            </a:pPr>
            <a:r>
              <a:rPr lang="en">
                <a:latin typeface="Fira Sans Light"/>
                <a:ea typeface="Fira Sans Light"/>
                <a:cs typeface="Fira Sans Light"/>
                <a:sym typeface="Fira Sans Light"/>
              </a:rPr>
              <a:t>Metrics: Accuracy</a:t>
            </a:r>
            <a:endParaRPr>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a:p>
            <a:pPr indent="0" lvl="0" marL="457200" rtl="0" algn="l">
              <a:lnSpc>
                <a:spcPct val="100000"/>
              </a:lnSpc>
              <a:spcBef>
                <a:spcPts val="0"/>
              </a:spcBef>
              <a:spcAft>
                <a:spcPts val="0"/>
              </a:spcAft>
              <a:buNone/>
            </a:pPr>
            <a:r>
              <a:t/>
            </a:r>
            <a:endParaRPr sz="1200">
              <a:solidFill>
                <a:schemeClr val="dk1"/>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grpSp>
        <p:nvGrpSpPr>
          <p:cNvPr id="329" name="Google Shape;329;p39"/>
          <p:cNvGrpSpPr/>
          <p:nvPr/>
        </p:nvGrpSpPr>
        <p:grpSpPr>
          <a:xfrm>
            <a:off x="6547019" y="2738469"/>
            <a:ext cx="3466993" cy="3381589"/>
            <a:chOff x="514519" y="2897219"/>
            <a:chExt cx="3466993" cy="3381589"/>
          </a:xfrm>
        </p:grpSpPr>
        <p:sp>
          <p:nvSpPr>
            <p:cNvPr id="330" name="Google Shape;330;p39"/>
            <p:cNvSpPr/>
            <p:nvPr/>
          </p:nvSpPr>
          <p:spPr>
            <a:xfrm rot="10800000">
              <a:off x="2289336" y="3895144"/>
              <a:ext cx="1692176" cy="146543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31" name="Google Shape;331;p39"/>
            <p:cNvSpPr/>
            <p:nvPr/>
          </p:nvSpPr>
          <p:spPr>
            <a:xfrm rot="10800000">
              <a:off x="2596649" y="289721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32" name="Google Shape;332;p39"/>
            <p:cNvSpPr/>
            <p:nvPr/>
          </p:nvSpPr>
          <p:spPr>
            <a:xfrm rot="10800000">
              <a:off x="514519" y="4123761"/>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36" name="Shape 336"/>
        <p:cNvGrpSpPr/>
        <p:nvPr/>
      </p:nvGrpSpPr>
      <p:grpSpPr>
        <a:xfrm>
          <a:off x="0" y="0"/>
          <a:ext cx="0" cy="0"/>
          <a:chOff x="0" y="0"/>
          <a:chExt cx="0" cy="0"/>
        </a:xfrm>
      </p:grpSpPr>
      <p:sp>
        <p:nvSpPr>
          <p:cNvPr id="337" name="Google Shape;337;p40"/>
          <p:cNvSpPr txBox="1"/>
          <p:nvPr/>
        </p:nvSpPr>
        <p:spPr>
          <a:xfrm>
            <a:off x="288775" y="272775"/>
            <a:ext cx="8548200" cy="600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3900">
                <a:latin typeface="Fira Sans Medium"/>
                <a:ea typeface="Fira Sans Medium"/>
                <a:cs typeface="Fira Sans Medium"/>
                <a:sym typeface="Fira Sans Medium"/>
              </a:rPr>
              <a:t>Object Classification - Efficient Net</a:t>
            </a:r>
            <a:endParaRPr sz="400"/>
          </a:p>
        </p:txBody>
      </p:sp>
      <p:grpSp>
        <p:nvGrpSpPr>
          <p:cNvPr id="338" name="Google Shape;338;p40"/>
          <p:cNvGrpSpPr/>
          <p:nvPr/>
        </p:nvGrpSpPr>
        <p:grpSpPr>
          <a:xfrm>
            <a:off x="6547019" y="2738469"/>
            <a:ext cx="3466993" cy="3381589"/>
            <a:chOff x="514519" y="2897219"/>
            <a:chExt cx="3466993" cy="3381589"/>
          </a:xfrm>
        </p:grpSpPr>
        <p:sp>
          <p:nvSpPr>
            <p:cNvPr id="339" name="Google Shape;339;p40"/>
            <p:cNvSpPr/>
            <p:nvPr/>
          </p:nvSpPr>
          <p:spPr>
            <a:xfrm rot="10800000">
              <a:off x="2289336" y="3895144"/>
              <a:ext cx="1692176" cy="146543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40" name="Google Shape;340;p40"/>
            <p:cNvSpPr txBox="1"/>
            <p:nvPr/>
          </p:nvSpPr>
          <p:spPr>
            <a:xfrm>
              <a:off x="514533" y="4468854"/>
              <a:ext cx="26157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Fira Sans"/>
                  <a:ea typeface="Fira Sans"/>
                  <a:cs typeface="Fira Sans"/>
                  <a:sym typeface="Fira Sans"/>
                </a:rPr>
                <a:t>Back to Agenda Page</a:t>
              </a:r>
              <a:endParaRPr sz="700"/>
            </a:p>
          </p:txBody>
        </p:sp>
        <p:sp>
          <p:nvSpPr>
            <p:cNvPr id="341" name="Google Shape;341;p40"/>
            <p:cNvSpPr/>
            <p:nvPr/>
          </p:nvSpPr>
          <p:spPr>
            <a:xfrm rot="10800000">
              <a:off x="2596649" y="289721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42" name="Google Shape;342;p40"/>
            <p:cNvSpPr/>
            <p:nvPr/>
          </p:nvSpPr>
          <p:spPr>
            <a:xfrm rot="10800000">
              <a:off x="514519" y="4123761"/>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grpSp>
      <p:sp>
        <p:nvSpPr>
          <p:cNvPr id="343" name="Google Shape;343;p40"/>
          <p:cNvSpPr txBox="1"/>
          <p:nvPr/>
        </p:nvSpPr>
        <p:spPr>
          <a:xfrm>
            <a:off x="606775" y="1197375"/>
            <a:ext cx="64317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Results:</a:t>
            </a:r>
            <a:endParaRPr sz="1700">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Train Accuracy: 0.9974</a:t>
            </a:r>
            <a:endParaRPr sz="1700">
              <a:latin typeface="Fira Sans Light"/>
              <a:ea typeface="Fira Sans Light"/>
              <a:cs typeface="Fira Sans Light"/>
              <a:sym typeface="Fira Sans Light"/>
            </a:endParaRPr>
          </a:p>
          <a:p>
            <a:pPr indent="-336550" lvl="0" marL="457200" rtl="0" algn="l">
              <a:spcBef>
                <a:spcPts val="0"/>
              </a:spcBef>
              <a:spcAft>
                <a:spcPts val="0"/>
              </a:spcAft>
              <a:buSzPts val="1700"/>
              <a:buFont typeface="Fira Sans Light"/>
              <a:buChar char="●"/>
            </a:pPr>
            <a:r>
              <a:rPr lang="en" sz="1700">
                <a:latin typeface="Fira Sans Light"/>
                <a:ea typeface="Fira Sans Light"/>
                <a:cs typeface="Fira Sans Light"/>
                <a:sym typeface="Fira Sans Light"/>
              </a:rPr>
              <a:t>Test Accuracy:  0.9487</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sp>
        <p:nvSpPr>
          <p:cNvPr id="344" name="Google Shape;344;p40"/>
          <p:cNvSpPr txBox="1"/>
          <p:nvPr/>
        </p:nvSpPr>
        <p:spPr>
          <a:xfrm>
            <a:off x="5123025" y="1882050"/>
            <a:ext cx="3244800" cy="104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700">
                <a:latin typeface="Fira Sans Light"/>
                <a:ea typeface="Fira Sans Light"/>
                <a:cs typeface="Fira Sans Light"/>
                <a:sym typeface="Fira Sans Light"/>
              </a:rPr>
              <a:t>Accuracy = 0.94</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Precision for "Eyes Closed" = 0.89</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rPr lang="en" sz="1700">
                <a:latin typeface="Fira Sans Light"/>
                <a:ea typeface="Fira Sans Light"/>
                <a:cs typeface="Fira Sans Light"/>
                <a:sym typeface="Fira Sans Light"/>
              </a:rPr>
              <a:t>Recall for "Eyes Closed" = 1.00</a:t>
            </a:r>
            <a:endParaRPr sz="1700">
              <a:latin typeface="Fira Sans Light"/>
              <a:ea typeface="Fira Sans Light"/>
              <a:cs typeface="Fira Sans Light"/>
              <a:sym typeface="Fira Sans Light"/>
            </a:endParaRPr>
          </a:p>
          <a:p>
            <a:pPr indent="0" lvl="0" marL="0" marR="0" rtl="0" algn="l">
              <a:lnSpc>
                <a:spcPct val="100000"/>
              </a:lnSpc>
              <a:spcBef>
                <a:spcPts val="0"/>
              </a:spcBef>
              <a:spcAft>
                <a:spcPts val="0"/>
              </a:spcAft>
              <a:buNone/>
            </a:pPr>
            <a:r>
              <a:t/>
            </a:r>
            <a:endParaRPr sz="1700">
              <a:latin typeface="Fira Sans Light"/>
              <a:ea typeface="Fira Sans Light"/>
              <a:cs typeface="Fira Sans Light"/>
              <a:sym typeface="Fira Sans Light"/>
            </a:endParaRPr>
          </a:p>
        </p:txBody>
      </p:sp>
      <p:graphicFrame>
        <p:nvGraphicFramePr>
          <p:cNvPr id="345" name="Google Shape;345;p40"/>
          <p:cNvGraphicFramePr/>
          <p:nvPr/>
        </p:nvGraphicFramePr>
        <p:xfrm>
          <a:off x="606775" y="2437425"/>
          <a:ext cx="3000000" cy="3000000"/>
        </p:xfrm>
        <a:graphic>
          <a:graphicData uri="http://schemas.openxmlformats.org/drawingml/2006/table">
            <a:tbl>
              <a:tblPr>
                <a:noFill/>
                <a:tableStyleId>{1FABD1B3-B88A-4C43-AA66-DF46895B3927}</a:tableStyleId>
              </a:tblPr>
              <a:tblGrid>
                <a:gridCol w="1321750"/>
                <a:gridCol w="1321750"/>
                <a:gridCol w="1321750"/>
              </a:tblGrid>
              <a:tr h="7525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Predicted Eyes Open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Predicted Eyes Closed</a:t>
                      </a:r>
                      <a:endParaRPr/>
                    </a:p>
                  </a:txBody>
                  <a:tcPr marT="91425" marB="91425" marR="91425" marL="91425"/>
                </a:tc>
              </a:tr>
              <a:tr h="752500">
                <a:tc>
                  <a:txBody>
                    <a:bodyPr/>
                    <a:lstStyle/>
                    <a:p>
                      <a:pPr indent="0" lvl="0" marL="0" rtl="0" algn="l">
                        <a:spcBef>
                          <a:spcPts val="0"/>
                        </a:spcBef>
                        <a:spcAft>
                          <a:spcPts val="0"/>
                        </a:spcAft>
                        <a:buNone/>
                      </a:pPr>
                      <a:r>
                        <a:rPr lang="en"/>
                        <a:t>True Eyes Open</a:t>
                      </a:r>
                      <a:endParaRPr/>
                    </a:p>
                  </a:txBody>
                  <a:tcPr marT="91425" marB="91425" marR="91425" marL="91425"/>
                </a:tc>
                <a:tc>
                  <a:txBody>
                    <a:bodyPr/>
                    <a:lstStyle/>
                    <a:p>
                      <a:pPr indent="0" lvl="0" marL="0" rtl="0" algn="l">
                        <a:spcBef>
                          <a:spcPts val="0"/>
                        </a:spcBef>
                        <a:spcAft>
                          <a:spcPts val="0"/>
                        </a:spcAft>
                        <a:buNone/>
                      </a:pPr>
                      <a:r>
                        <a:rPr lang="en"/>
                        <a:t>21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752500">
                <a:tc>
                  <a:txBody>
                    <a:bodyPr/>
                    <a:lstStyle/>
                    <a:p>
                      <a:pPr indent="0" lvl="0" marL="0" rtl="0" algn="l">
                        <a:spcBef>
                          <a:spcPts val="0"/>
                        </a:spcBef>
                        <a:spcAft>
                          <a:spcPts val="0"/>
                        </a:spcAft>
                        <a:buNone/>
                      </a:pPr>
                      <a:r>
                        <a:rPr lang="en"/>
                        <a:t>True Eyes Closed</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349" name="Shape 349"/>
        <p:cNvGrpSpPr/>
        <p:nvPr/>
      </p:nvGrpSpPr>
      <p:grpSpPr>
        <a:xfrm>
          <a:off x="0" y="0"/>
          <a:ext cx="0" cy="0"/>
          <a:chOff x="0" y="0"/>
          <a:chExt cx="0" cy="0"/>
        </a:xfrm>
      </p:grpSpPr>
      <p:sp>
        <p:nvSpPr>
          <p:cNvPr id="350" name="Google Shape;350;p41"/>
          <p:cNvSpPr/>
          <p:nvPr/>
        </p:nvSpPr>
        <p:spPr>
          <a:xfrm>
            <a:off x="-1781547" y="3038997"/>
            <a:ext cx="3194321" cy="27662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51" name="Google Shape;351;p41"/>
          <p:cNvSpPr/>
          <p:nvPr/>
        </p:nvSpPr>
        <p:spPr>
          <a:xfrm>
            <a:off x="835833" y="3502246"/>
            <a:ext cx="1520243" cy="131653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a:ln>
            <a:noFill/>
          </a:ln>
        </p:spPr>
      </p:sp>
      <p:sp>
        <p:nvSpPr>
          <p:cNvPr id="352" name="Google Shape;352;p41"/>
          <p:cNvSpPr/>
          <p:nvPr/>
        </p:nvSpPr>
        <p:spPr>
          <a:xfrm>
            <a:off x="2026746" y="4478375"/>
            <a:ext cx="1067790" cy="924711"/>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353" name="Google Shape;353;p41"/>
          <p:cNvSpPr txBox="1"/>
          <p:nvPr/>
        </p:nvSpPr>
        <p:spPr>
          <a:xfrm>
            <a:off x="1211550" y="1486675"/>
            <a:ext cx="6568500" cy="16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400">
                <a:solidFill>
                  <a:schemeClr val="lt1"/>
                </a:solidFill>
                <a:latin typeface="Calibri"/>
                <a:ea typeface="Calibri"/>
                <a:cs typeface="Calibri"/>
                <a:sym typeface="Calibri"/>
              </a:rPr>
              <a:t>Thank you!</a:t>
            </a:r>
            <a:endParaRPr sz="84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357" name="Shape 357"/>
        <p:cNvGrpSpPr/>
        <p:nvPr/>
      </p:nvGrpSpPr>
      <p:grpSpPr>
        <a:xfrm>
          <a:off x="0" y="0"/>
          <a:ext cx="0" cy="0"/>
          <a:chOff x="0" y="0"/>
          <a:chExt cx="0" cy="0"/>
        </a:xfrm>
      </p:grpSpPr>
      <p:sp>
        <p:nvSpPr>
          <p:cNvPr id="358" name="Google Shape;358;p42"/>
          <p:cNvSpPr/>
          <p:nvPr/>
        </p:nvSpPr>
        <p:spPr>
          <a:xfrm>
            <a:off x="-1781547" y="3038997"/>
            <a:ext cx="3194321" cy="27662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59" name="Google Shape;359;p42"/>
          <p:cNvSpPr/>
          <p:nvPr/>
        </p:nvSpPr>
        <p:spPr>
          <a:xfrm>
            <a:off x="835833" y="3502246"/>
            <a:ext cx="1520243" cy="131653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a:ln>
            <a:noFill/>
          </a:ln>
        </p:spPr>
      </p:sp>
      <p:sp>
        <p:nvSpPr>
          <p:cNvPr id="360" name="Google Shape;360;p42"/>
          <p:cNvSpPr/>
          <p:nvPr/>
        </p:nvSpPr>
        <p:spPr>
          <a:xfrm>
            <a:off x="2026746" y="4478375"/>
            <a:ext cx="1067790" cy="924711"/>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361" name="Google Shape;361;p42"/>
          <p:cNvSpPr txBox="1"/>
          <p:nvPr/>
        </p:nvSpPr>
        <p:spPr>
          <a:xfrm>
            <a:off x="1211550" y="1486675"/>
            <a:ext cx="6568500" cy="16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400">
                <a:solidFill>
                  <a:schemeClr val="lt1"/>
                </a:solidFill>
                <a:latin typeface="Calibri"/>
                <a:ea typeface="Calibri"/>
                <a:cs typeface="Calibri"/>
                <a:sym typeface="Calibri"/>
              </a:rPr>
              <a:t>Appendix</a:t>
            </a:r>
            <a:endParaRPr sz="8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65" name="Shape 365"/>
        <p:cNvGrpSpPr/>
        <p:nvPr/>
      </p:nvGrpSpPr>
      <p:grpSpPr>
        <a:xfrm>
          <a:off x="0" y="0"/>
          <a:ext cx="0" cy="0"/>
          <a:chOff x="0" y="0"/>
          <a:chExt cx="0" cy="0"/>
        </a:xfrm>
      </p:grpSpPr>
      <p:sp>
        <p:nvSpPr>
          <p:cNvPr id="366" name="Google Shape;366;p43"/>
          <p:cNvSpPr txBox="1"/>
          <p:nvPr/>
        </p:nvSpPr>
        <p:spPr>
          <a:xfrm>
            <a:off x="514525" y="324700"/>
            <a:ext cx="27564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Challenges</a:t>
            </a:r>
            <a:endParaRPr sz="700"/>
          </a:p>
        </p:txBody>
      </p:sp>
      <p:sp>
        <p:nvSpPr>
          <p:cNvPr id="367" name="Google Shape;367;p43"/>
          <p:cNvSpPr/>
          <p:nvPr/>
        </p:nvSpPr>
        <p:spPr>
          <a:xfrm rot="10800000">
            <a:off x="-653043" y="2392192"/>
            <a:ext cx="2492730" cy="21587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368" name="Google Shape;368;p43"/>
          <p:cNvSpPr/>
          <p:nvPr/>
        </p:nvSpPr>
        <p:spPr>
          <a:xfrm rot="10800000">
            <a:off x="1530568" y="3734394"/>
            <a:ext cx="1740154" cy="150698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369" name="Google Shape;369;p43"/>
          <p:cNvSpPr/>
          <p:nvPr/>
        </p:nvSpPr>
        <p:spPr>
          <a:xfrm rot="10800000">
            <a:off x="1390043" y="2002798"/>
            <a:ext cx="899289" cy="77878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370" name="Google Shape;370;p43"/>
          <p:cNvSpPr/>
          <p:nvPr/>
        </p:nvSpPr>
        <p:spPr>
          <a:xfrm rot="10800000">
            <a:off x="150492" y="3897725"/>
            <a:ext cx="1689196" cy="146285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grpSp>
        <p:nvGrpSpPr>
          <p:cNvPr id="371" name="Google Shape;371;p43"/>
          <p:cNvGrpSpPr/>
          <p:nvPr/>
        </p:nvGrpSpPr>
        <p:grpSpPr>
          <a:xfrm>
            <a:off x="4467586" y="2215006"/>
            <a:ext cx="4205137" cy="1225369"/>
            <a:chOff x="-183900" y="-1784358"/>
            <a:chExt cx="11213700" cy="3267650"/>
          </a:xfrm>
        </p:grpSpPr>
        <p:sp>
          <p:nvSpPr>
            <p:cNvPr id="372" name="Google Shape;372;p43"/>
            <p:cNvSpPr txBox="1"/>
            <p:nvPr/>
          </p:nvSpPr>
          <p:spPr>
            <a:xfrm>
              <a:off x="-183900" y="-1784358"/>
              <a:ext cx="11029800" cy="162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800">
                  <a:latin typeface="Fira Sans Medium"/>
                  <a:ea typeface="Fira Sans Medium"/>
                  <a:cs typeface="Fira Sans Medium"/>
                  <a:sym typeface="Fira Sans Medium"/>
                </a:rPr>
                <a:t>Combine the pre-trained YOLO model and classification for cam streaming</a:t>
              </a:r>
              <a:endParaRPr sz="700"/>
            </a:p>
          </p:txBody>
        </p:sp>
        <p:sp>
          <p:nvSpPr>
            <p:cNvPr id="373" name="Google Shape;373;p43"/>
            <p:cNvSpPr txBox="1"/>
            <p:nvPr/>
          </p:nvSpPr>
          <p:spPr>
            <a:xfrm>
              <a:off x="0" y="1072892"/>
              <a:ext cx="110298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grpSp>
      <p:grpSp>
        <p:nvGrpSpPr>
          <p:cNvPr id="374" name="Google Shape;374;p43"/>
          <p:cNvGrpSpPr/>
          <p:nvPr/>
        </p:nvGrpSpPr>
        <p:grpSpPr>
          <a:xfrm>
            <a:off x="4489149" y="1120266"/>
            <a:ext cx="4144812" cy="277106"/>
            <a:chOff x="-23000" y="498225"/>
            <a:chExt cx="11052833" cy="738950"/>
          </a:xfrm>
        </p:grpSpPr>
        <p:sp>
          <p:nvSpPr>
            <p:cNvPr id="375" name="Google Shape;375;p43"/>
            <p:cNvSpPr txBox="1"/>
            <p:nvPr/>
          </p:nvSpPr>
          <p:spPr>
            <a:xfrm>
              <a:off x="-23000" y="498275"/>
              <a:ext cx="110298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800">
                  <a:latin typeface="Fira Sans Medium"/>
                  <a:ea typeface="Fira Sans Medium"/>
                  <a:cs typeface="Fira Sans Medium"/>
                  <a:sym typeface="Fira Sans Medium"/>
                </a:rPr>
                <a:t>Class Naming Mismatch in Roboflow </a:t>
              </a:r>
              <a:endParaRPr sz="700"/>
            </a:p>
          </p:txBody>
        </p:sp>
        <p:sp>
          <p:nvSpPr>
            <p:cNvPr id="376" name="Google Shape;376;p43"/>
            <p:cNvSpPr txBox="1"/>
            <p:nvPr/>
          </p:nvSpPr>
          <p:spPr>
            <a:xfrm>
              <a:off x="33" y="498225"/>
              <a:ext cx="110298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grpSp>
      <p:cxnSp>
        <p:nvCxnSpPr>
          <p:cNvPr id="377" name="Google Shape;377;p43"/>
          <p:cNvCxnSpPr/>
          <p:nvPr/>
        </p:nvCxnSpPr>
        <p:spPr>
          <a:xfrm>
            <a:off x="4493449" y="1435758"/>
            <a:ext cx="4136201" cy="0"/>
          </a:xfrm>
          <a:prstGeom prst="straightConnector1">
            <a:avLst/>
          </a:prstGeom>
          <a:noFill/>
          <a:ln cap="flat" cmpd="sng" w="9525">
            <a:solidFill>
              <a:srgbClr val="000000"/>
            </a:solidFill>
            <a:prstDash val="solid"/>
            <a:round/>
            <a:headEnd len="sm" w="sm" type="none"/>
            <a:tailEnd len="sm" w="sm" type="none"/>
          </a:ln>
        </p:spPr>
      </p:cxnSp>
      <p:cxnSp>
        <p:nvCxnSpPr>
          <p:cNvPr id="378" name="Google Shape;378;p43"/>
          <p:cNvCxnSpPr/>
          <p:nvPr/>
        </p:nvCxnSpPr>
        <p:spPr>
          <a:xfrm>
            <a:off x="4441724" y="2873149"/>
            <a:ext cx="41361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82" name="Shape 382"/>
        <p:cNvGrpSpPr/>
        <p:nvPr/>
      </p:nvGrpSpPr>
      <p:grpSpPr>
        <a:xfrm>
          <a:off x="0" y="0"/>
          <a:ext cx="0" cy="0"/>
          <a:chOff x="0" y="0"/>
          <a:chExt cx="0" cy="0"/>
        </a:xfrm>
      </p:grpSpPr>
      <p:sp>
        <p:nvSpPr>
          <p:cNvPr id="383" name="Google Shape;383;p44"/>
          <p:cNvSpPr txBox="1"/>
          <p:nvPr/>
        </p:nvSpPr>
        <p:spPr>
          <a:xfrm>
            <a:off x="463200" y="332875"/>
            <a:ext cx="79029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Model Operations - Deployment</a:t>
            </a:r>
            <a:endParaRPr sz="700"/>
          </a:p>
        </p:txBody>
      </p:sp>
      <p:sp>
        <p:nvSpPr>
          <p:cNvPr id="384" name="Google Shape;384;p44"/>
          <p:cNvSpPr txBox="1"/>
          <p:nvPr/>
        </p:nvSpPr>
        <p:spPr>
          <a:xfrm>
            <a:off x="4536549" y="3286475"/>
            <a:ext cx="4136175"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sp>
        <p:nvSpPr>
          <p:cNvPr id="385" name="Google Shape;385;p44"/>
          <p:cNvSpPr txBox="1"/>
          <p:nvPr/>
        </p:nvSpPr>
        <p:spPr>
          <a:xfrm>
            <a:off x="4497786" y="1120266"/>
            <a:ext cx="4136175"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pic>
        <p:nvPicPr>
          <p:cNvPr id="386" name="Google Shape;386;p44"/>
          <p:cNvPicPr preferRelativeResize="0"/>
          <p:nvPr/>
        </p:nvPicPr>
        <p:blipFill>
          <a:blip r:embed="rId3">
            <a:alphaModFix/>
          </a:blip>
          <a:stretch>
            <a:fillRect/>
          </a:stretch>
        </p:blipFill>
        <p:spPr>
          <a:xfrm>
            <a:off x="125288" y="1749276"/>
            <a:ext cx="8893425" cy="184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180" name="Shape 180"/>
        <p:cNvGrpSpPr/>
        <p:nvPr/>
      </p:nvGrpSpPr>
      <p:grpSpPr>
        <a:xfrm>
          <a:off x="0" y="0"/>
          <a:ext cx="0" cy="0"/>
          <a:chOff x="0" y="0"/>
          <a:chExt cx="0" cy="0"/>
        </a:xfrm>
      </p:grpSpPr>
      <p:sp>
        <p:nvSpPr>
          <p:cNvPr id="181" name="Google Shape;181;p27"/>
          <p:cNvSpPr/>
          <p:nvPr/>
        </p:nvSpPr>
        <p:spPr>
          <a:xfrm>
            <a:off x="-1263871" y="-44993"/>
            <a:ext cx="5069058" cy="438982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82" name="Google Shape;182;p27"/>
          <p:cNvSpPr/>
          <p:nvPr/>
        </p:nvSpPr>
        <p:spPr>
          <a:xfrm>
            <a:off x="1252840" y="2916373"/>
            <a:ext cx="2983490" cy="258371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83" name="Google Shape;183;p27"/>
          <p:cNvSpPr txBox="1"/>
          <p:nvPr/>
        </p:nvSpPr>
        <p:spPr>
          <a:xfrm>
            <a:off x="514350" y="2040597"/>
            <a:ext cx="22302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solidFill>
                  <a:srgbClr val="F4F4F4"/>
                </a:solidFill>
                <a:latin typeface="Fira Sans Medium"/>
                <a:ea typeface="Fira Sans Medium"/>
                <a:cs typeface="Fira Sans Medium"/>
                <a:sym typeface="Fira Sans Medium"/>
              </a:rPr>
              <a:t>Content</a:t>
            </a:r>
            <a:endParaRPr sz="700"/>
          </a:p>
        </p:txBody>
      </p:sp>
      <p:sp>
        <p:nvSpPr>
          <p:cNvPr id="184" name="Google Shape;184;p27"/>
          <p:cNvSpPr txBox="1"/>
          <p:nvPr/>
        </p:nvSpPr>
        <p:spPr>
          <a:xfrm>
            <a:off x="5247675" y="1010315"/>
            <a:ext cx="3302700" cy="354000"/>
          </a:xfrm>
          <a:prstGeom prst="rect">
            <a:avLst/>
          </a:prstGeom>
          <a:noFill/>
          <a:ln>
            <a:noFill/>
          </a:ln>
        </p:spPr>
        <p:txBody>
          <a:bodyPr anchorCtr="0" anchor="t" bIns="0" lIns="0" spcFirstLastPara="1" rIns="0" wrap="square" tIns="0">
            <a:spAutoFit/>
          </a:bodyPr>
          <a:lstStyle/>
          <a:p>
            <a:pPr indent="-209550" lvl="1" marL="304800" marR="0" rtl="0" algn="l">
              <a:lnSpc>
                <a:spcPct val="140014"/>
              </a:lnSpc>
              <a:spcBef>
                <a:spcPts val="0"/>
              </a:spcBef>
              <a:spcAft>
                <a:spcPts val="0"/>
              </a:spcAft>
              <a:buClr>
                <a:srgbClr val="F4F4F4"/>
              </a:buClr>
              <a:buSzPts val="2300"/>
              <a:buFont typeface="Arial"/>
              <a:buChar char="•"/>
            </a:pPr>
            <a:r>
              <a:rPr lang="en" sz="2300">
                <a:solidFill>
                  <a:srgbClr val="F4F4F4"/>
                </a:solidFill>
                <a:latin typeface="Fira Sans Light"/>
                <a:ea typeface="Fira Sans Light"/>
                <a:cs typeface="Fira Sans Light"/>
                <a:sym typeface="Fira Sans Light"/>
              </a:rPr>
              <a:t>Problem Objective</a:t>
            </a:r>
            <a:endParaRPr sz="1600"/>
          </a:p>
        </p:txBody>
      </p:sp>
      <p:sp>
        <p:nvSpPr>
          <p:cNvPr id="185" name="Google Shape;185;p27"/>
          <p:cNvSpPr txBox="1"/>
          <p:nvPr/>
        </p:nvSpPr>
        <p:spPr>
          <a:xfrm>
            <a:off x="5247675" y="1522383"/>
            <a:ext cx="3302700" cy="354000"/>
          </a:xfrm>
          <a:prstGeom prst="rect">
            <a:avLst/>
          </a:prstGeom>
          <a:noFill/>
          <a:ln>
            <a:noFill/>
          </a:ln>
        </p:spPr>
        <p:txBody>
          <a:bodyPr anchorCtr="0" anchor="t" bIns="0" lIns="0" spcFirstLastPara="1" rIns="0" wrap="square" tIns="0">
            <a:spAutoFit/>
          </a:bodyPr>
          <a:lstStyle/>
          <a:p>
            <a:pPr indent="-209550" lvl="1" marL="304800" marR="0" rtl="0" algn="l">
              <a:lnSpc>
                <a:spcPct val="140014"/>
              </a:lnSpc>
              <a:spcBef>
                <a:spcPts val="0"/>
              </a:spcBef>
              <a:spcAft>
                <a:spcPts val="0"/>
              </a:spcAft>
              <a:buClr>
                <a:srgbClr val="F4F4F4"/>
              </a:buClr>
              <a:buSzPts val="2300"/>
              <a:buFont typeface="Arial"/>
              <a:buChar char="•"/>
            </a:pPr>
            <a:r>
              <a:rPr lang="en" sz="2300">
                <a:solidFill>
                  <a:srgbClr val="F4F4F4"/>
                </a:solidFill>
                <a:latin typeface="Fira Sans Light"/>
                <a:ea typeface="Fira Sans Light"/>
                <a:cs typeface="Fira Sans Light"/>
                <a:sym typeface="Fira Sans Light"/>
              </a:rPr>
              <a:t>Data Gathering</a:t>
            </a:r>
            <a:endParaRPr sz="1600"/>
          </a:p>
        </p:txBody>
      </p:sp>
      <p:sp>
        <p:nvSpPr>
          <p:cNvPr id="186" name="Google Shape;186;p27"/>
          <p:cNvSpPr txBox="1"/>
          <p:nvPr/>
        </p:nvSpPr>
        <p:spPr>
          <a:xfrm>
            <a:off x="5247675" y="2034451"/>
            <a:ext cx="3302700" cy="849600"/>
          </a:xfrm>
          <a:prstGeom prst="rect">
            <a:avLst/>
          </a:prstGeom>
          <a:noFill/>
          <a:ln>
            <a:noFill/>
          </a:ln>
        </p:spPr>
        <p:txBody>
          <a:bodyPr anchorCtr="0" anchor="t" bIns="0" lIns="0" spcFirstLastPara="1" rIns="0" wrap="square" tIns="0">
            <a:spAutoFit/>
          </a:bodyPr>
          <a:lstStyle/>
          <a:p>
            <a:pPr indent="-209550" lvl="1" marL="304800" marR="0" rtl="0" algn="l">
              <a:lnSpc>
                <a:spcPct val="140014"/>
              </a:lnSpc>
              <a:spcBef>
                <a:spcPts val="0"/>
              </a:spcBef>
              <a:spcAft>
                <a:spcPts val="0"/>
              </a:spcAft>
              <a:buClr>
                <a:srgbClr val="F4F4F4"/>
              </a:buClr>
              <a:buSzPts val="2300"/>
              <a:buFont typeface="Arial"/>
              <a:buChar char="•"/>
            </a:pPr>
            <a:r>
              <a:rPr lang="en" sz="2300">
                <a:solidFill>
                  <a:srgbClr val="F4F4F4"/>
                </a:solidFill>
                <a:latin typeface="Fira Sans Light"/>
                <a:ea typeface="Fira Sans Light"/>
                <a:cs typeface="Fira Sans Light"/>
                <a:sym typeface="Fira Sans Light"/>
              </a:rPr>
              <a:t>Exploratory Data Analysis</a:t>
            </a:r>
            <a:endParaRPr sz="1600"/>
          </a:p>
        </p:txBody>
      </p:sp>
      <p:sp>
        <p:nvSpPr>
          <p:cNvPr id="187" name="Google Shape;187;p27"/>
          <p:cNvSpPr txBox="1"/>
          <p:nvPr/>
        </p:nvSpPr>
        <p:spPr>
          <a:xfrm>
            <a:off x="5247675" y="2927518"/>
            <a:ext cx="3302700" cy="354000"/>
          </a:xfrm>
          <a:prstGeom prst="rect">
            <a:avLst/>
          </a:prstGeom>
          <a:noFill/>
          <a:ln>
            <a:noFill/>
          </a:ln>
        </p:spPr>
        <p:txBody>
          <a:bodyPr anchorCtr="0" anchor="t" bIns="0" lIns="0" spcFirstLastPara="1" rIns="0" wrap="square" tIns="0">
            <a:spAutoFit/>
          </a:bodyPr>
          <a:lstStyle/>
          <a:p>
            <a:pPr indent="-209550" lvl="1" marL="304800" marR="0" rtl="0" algn="l">
              <a:lnSpc>
                <a:spcPct val="140014"/>
              </a:lnSpc>
              <a:spcBef>
                <a:spcPts val="0"/>
              </a:spcBef>
              <a:spcAft>
                <a:spcPts val="0"/>
              </a:spcAft>
              <a:buClr>
                <a:srgbClr val="F4F4F4"/>
              </a:buClr>
              <a:buSzPts val="2300"/>
              <a:buFont typeface="Arial"/>
              <a:buChar char="•"/>
            </a:pPr>
            <a:r>
              <a:rPr lang="en" sz="2300">
                <a:solidFill>
                  <a:srgbClr val="F4F4F4"/>
                </a:solidFill>
                <a:latin typeface="Fira Sans Light"/>
                <a:ea typeface="Fira Sans Light"/>
                <a:cs typeface="Fira Sans Light"/>
                <a:sym typeface="Fira Sans Light"/>
              </a:rPr>
              <a:t>Image Preprocessing</a:t>
            </a:r>
            <a:endParaRPr sz="1600"/>
          </a:p>
        </p:txBody>
      </p:sp>
      <p:sp>
        <p:nvSpPr>
          <p:cNvPr id="188" name="Google Shape;188;p27"/>
          <p:cNvSpPr txBox="1"/>
          <p:nvPr/>
        </p:nvSpPr>
        <p:spPr>
          <a:xfrm>
            <a:off x="5247675" y="3363386"/>
            <a:ext cx="3302700" cy="354000"/>
          </a:xfrm>
          <a:prstGeom prst="rect">
            <a:avLst/>
          </a:prstGeom>
          <a:noFill/>
          <a:ln>
            <a:noFill/>
          </a:ln>
        </p:spPr>
        <p:txBody>
          <a:bodyPr anchorCtr="0" anchor="t" bIns="0" lIns="0" spcFirstLastPara="1" rIns="0" wrap="square" tIns="0">
            <a:spAutoFit/>
          </a:bodyPr>
          <a:lstStyle/>
          <a:p>
            <a:pPr indent="-209550" lvl="1" marL="304800" marR="0" rtl="0" algn="l">
              <a:lnSpc>
                <a:spcPct val="140014"/>
              </a:lnSpc>
              <a:spcBef>
                <a:spcPts val="0"/>
              </a:spcBef>
              <a:spcAft>
                <a:spcPts val="0"/>
              </a:spcAft>
              <a:buClr>
                <a:srgbClr val="F4F4F4"/>
              </a:buClr>
              <a:buSzPts val="2300"/>
              <a:buFont typeface="Arial"/>
              <a:buChar char="•"/>
            </a:pPr>
            <a:r>
              <a:rPr lang="en" sz="2300">
                <a:solidFill>
                  <a:srgbClr val="F4F4F4"/>
                </a:solidFill>
                <a:latin typeface="Fira Sans Light"/>
                <a:ea typeface="Fira Sans Light"/>
                <a:cs typeface="Fira Sans Light"/>
                <a:sym typeface="Fira Sans Light"/>
              </a:rPr>
              <a:t>Models + Results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90" name="Shape 390"/>
        <p:cNvGrpSpPr/>
        <p:nvPr/>
      </p:nvGrpSpPr>
      <p:grpSpPr>
        <a:xfrm>
          <a:off x="0" y="0"/>
          <a:ext cx="0" cy="0"/>
          <a:chOff x="0" y="0"/>
          <a:chExt cx="0" cy="0"/>
        </a:xfrm>
      </p:grpSpPr>
      <p:sp>
        <p:nvSpPr>
          <p:cNvPr id="391" name="Google Shape;391;p45"/>
          <p:cNvSpPr txBox="1"/>
          <p:nvPr/>
        </p:nvSpPr>
        <p:spPr>
          <a:xfrm>
            <a:off x="463200" y="332875"/>
            <a:ext cx="89265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Model Operations - Maintenance</a:t>
            </a:r>
            <a:endParaRPr sz="700"/>
          </a:p>
        </p:txBody>
      </p:sp>
      <p:sp>
        <p:nvSpPr>
          <p:cNvPr id="392" name="Google Shape;392;p45"/>
          <p:cNvSpPr txBox="1"/>
          <p:nvPr/>
        </p:nvSpPr>
        <p:spPr>
          <a:xfrm>
            <a:off x="4536549" y="3286475"/>
            <a:ext cx="41361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sp>
        <p:nvSpPr>
          <p:cNvPr id="393" name="Google Shape;393;p45"/>
          <p:cNvSpPr txBox="1"/>
          <p:nvPr/>
        </p:nvSpPr>
        <p:spPr>
          <a:xfrm>
            <a:off x="4497786" y="1120266"/>
            <a:ext cx="41361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Fira Sans Light"/>
                <a:ea typeface="Fira Sans Light"/>
                <a:cs typeface="Fira Sans Light"/>
                <a:sym typeface="Fira Sans Light"/>
              </a:rPr>
              <a:t>.</a:t>
            </a:r>
            <a:endParaRPr sz="700"/>
          </a:p>
        </p:txBody>
      </p:sp>
      <p:pic>
        <p:nvPicPr>
          <p:cNvPr id="394" name="Google Shape;394;p45"/>
          <p:cNvPicPr preferRelativeResize="0"/>
          <p:nvPr/>
        </p:nvPicPr>
        <p:blipFill rotWithShape="1">
          <a:blip r:embed="rId3">
            <a:alphaModFix/>
          </a:blip>
          <a:srcRect b="-2051" l="0" r="-613" t="0"/>
          <a:stretch/>
        </p:blipFill>
        <p:spPr>
          <a:xfrm>
            <a:off x="263950" y="1167100"/>
            <a:ext cx="8744801" cy="3484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398" name="Shape 398"/>
        <p:cNvGrpSpPr/>
        <p:nvPr/>
      </p:nvGrpSpPr>
      <p:grpSpPr>
        <a:xfrm>
          <a:off x="0" y="0"/>
          <a:ext cx="0" cy="0"/>
          <a:chOff x="0" y="0"/>
          <a:chExt cx="0" cy="0"/>
        </a:xfrm>
      </p:grpSpPr>
      <p:grpSp>
        <p:nvGrpSpPr>
          <p:cNvPr id="399" name="Google Shape;399;p46"/>
          <p:cNvGrpSpPr/>
          <p:nvPr/>
        </p:nvGrpSpPr>
        <p:grpSpPr>
          <a:xfrm>
            <a:off x="514350" y="514350"/>
            <a:ext cx="7383150" cy="2352961"/>
            <a:chOff x="0" y="0"/>
            <a:chExt cx="19688400" cy="6274562"/>
          </a:xfrm>
        </p:grpSpPr>
        <p:sp>
          <p:nvSpPr>
            <p:cNvPr id="400" name="Google Shape;400;p46"/>
            <p:cNvSpPr txBox="1"/>
            <p:nvPr/>
          </p:nvSpPr>
          <p:spPr>
            <a:xfrm>
              <a:off x="0" y="2260262"/>
              <a:ext cx="19688400" cy="401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800">
                  <a:solidFill>
                    <a:srgbClr val="F4F4F4"/>
                  </a:solidFill>
                  <a:latin typeface="Fira Sans Medium"/>
                  <a:ea typeface="Fira Sans Medium"/>
                  <a:cs typeface="Fira Sans Medium"/>
                  <a:sym typeface="Fira Sans Medium"/>
                </a:rPr>
                <a:t>Youtube series for creating transfer-learning model using YOLO:</a:t>
              </a:r>
              <a:endParaRPr sz="1800">
                <a:solidFill>
                  <a:srgbClr val="F4F4F4"/>
                </a:solidFill>
                <a:latin typeface="Fira Sans Medium"/>
                <a:ea typeface="Fira Sans Medium"/>
                <a:cs typeface="Fira Sans Medium"/>
                <a:sym typeface="Fira Sans Medium"/>
              </a:endParaRPr>
            </a:p>
            <a:p>
              <a:pPr indent="-317500" lvl="0" marL="457200" marR="0" rtl="0" algn="l">
                <a:lnSpc>
                  <a:spcPct val="120000"/>
                </a:lnSpc>
                <a:spcBef>
                  <a:spcPts val="0"/>
                </a:spcBef>
                <a:spcAft>
                  <a:spcPts val="0"/>
                </a:spcAft>
                <a:buClr>
                  <a:schemeClr val="lt1"/>
                </a:buClr>
                <a:buSzPts val="1400"/>
                <a:buFont typeface="Fira Sans Medium"/>
                <a:buChar char="●"/>
              </a:pPr>
              <a:r>
                <a:rPr lang="en" sz="1600" u="sng">
                  <a:solidFill>
                    <a:schemeClr val="lt1"/>
                  </a:solidFill>
                  <a:latin typeface="Fira Sans Medium"/>
                  <a:ea typeface="Fira Sans Medium"/>
                  <a:cs typeface="Fira Sans Medium"/>
                  <a:sym typeface="Fira Sans Medium"/>
                  <a:hlinkClick r:id="rId3">
                    <a:extLst>
                      <a:ext uri="{A12FA001-AC4F-418D-AE19-62706E023703}">
                        <ahyp:hlinkClr val="tx"/>
                      </a:ext>
                    </a:extLst>
                  </a:hlinkClick>
                </a:rPr>
                <a:t>https://www.youtube.com/watch?v=QtsI0TnwDZ</a:t>
              </a:r>
              <a:r>
                <a:rPr lang="en" sz="1800" u="sng">
                  <a:solidFill>
                    <a:schemeClr val="lt1"/>
                  </a:solidFill>
                  <a:latin typeface="Fira Sans Medium"/>
                  <a:ea typeface="Fira Sans Medium"/>
                  <a:cs typeface="Fira Sans Medium"/>
                  <a:sym typeface="Fira Sans Medium"/>
                  <a:hlinkClick r:id="rId4">
                    <a:extLst>
                      <a:ext uri="{A12FA001-AC4F-418D-AE19-62706E023703}">
                        <ahyp:hlinkClr val="tx"/>
                      </a:ext>
                    </a:extLst>
                  </a:hlinkClick>
                </a:rPr>
                <a:t>s</a:t>
              </a:r>
              <a:endParaRPr sz="1800">
                <a:solidFill>
                  <a:schemeClr val="lt1"/>
                </a:solidFill>
                <a:latin typeface="Fira Sans Medium"/>
                <a:ea typeface="Fira Sans Medium"/>
                <a:cs typeface="Fira Sans Medium"/>
                <a:sym typeface="Fira Sans Medium"/>
              </a:endParaRPr>
            </a:p>
            <a:p>
              <a:pPr indent="0" lvl="0" marL="0" marR="0" rtl="0" algn="l">
                <a:lnSpc>
                  <a:spcPct val="120000"/>
                </a:lnSpc>
                <a:spcBef>
                  <a:spcPts val="0"/>
                </a:spcBef>
                <a:spcAft>
                  <a:spcPts val="0"/>
                </a:spcAft>
                <a:buNone/>
              </a:pPr>
              <a:r>
                <a:rPr lang="en" sz="1800">
                  <a:solidFill>
                    <a:srgbClr val="F4F4F4"/>
                  </a:solidFill>
                  <a:latin typeface="Fira Sans Medium"/>
                  <a:ea typeface="Fira Sans Medium"/>
                  <a:cs typeface="Fira Sans Medium"/>
                  <a:sym typeface="Fira Sans Medium"/>
                </a:rPr>
                <a:t>Building your own object detection model from scratch:</a:t>
              </a:r>
              <a:endParaRPr sz="1800">
                <a:solidFill>
                  <a:srgbClr val="F4F4F4"/>
                </a:solidFill>
                <a:latin typeface="Fira Sans Medium"/>
                <a:ea typeface="Fira Sans Medium"/>
                <a:cs typeface="Fira Sans Medium"/>
                <a:sym typeface="Fira Sans Medium"/>
              </a:endParaRPr>
            </a:p>
            <a:p>
              <a:pPr indent="-323850" lvl="0" marL="457200" marR="0" rtl="0" algn="l">
                <a:lnSpc>
                  <a:spcPct val="120000"/>
                </a:lnSpc>
                <a:spcBef>
                  <a:spcPts val="0"/>
                </a:spcBef>
                <a:spcAft>
                  <a:spcPts val="0"/>
                </a:spcAft>
                <a:buClr>
                  <a:schemeClr val="lt1"/>
                </a:buClr>
                <a:buSzPts val="1500"/>
                <a:buFont typeface="Fira Sans Medium"/>
                <a:buChar char="●"/>
              </a:pPr>
              <a:r>
                <a:rPr lang="en" sz="1500" u="sng">
                  <a:solidFill>
                    <a:schemeClr val="lt1"/>
                  </a:solidFill>
                  <a:latin typeface="Fira Sans Medium"/>
                  <a:ea typeface="Fira Sans Medium"/>
                  <a:cs typeface="Fira Sans Medium"/>
                  <a:sym typeface="Fira Sans Medium"/>
                  <a:hlinkClick r:id="rId5">
                    <a:extLst>
                      <a:ext uri="{A12FA001-AC4F-418D-AE19-62706E023703}">
                        <ahyp:hlinkClr val="tx"/>
                      </a:ext>
                    </a:extLst>
                  </a:hlinkClick>
                </a:rPr>
                <a:t>https://pub.towardsai.net/building-your-own-object-detector-from-scratch-with-tensorflow-bfeadfaddad8</a:t>
              </a:r>
              <a:endParaRPr sz="1500">
                <a:solidFill>
                  <a:schemeClr val="lt1"/>
                </a:solidFill>
                <a:latin typeface="Fira Sans Medium"/>
                <a:ea typeface="Fira Sans Medium"/>
                <a:cs typeface="Fira Sans Medium"/>
                <a:sym typeface="Fira Sans Medium"/>
              </a:endParaRPr>
            </a:p>
          </p:txBody>
        </p:sp>
        <p:sp>
          <p:nvSpPr>
            <p:cNvPr id="401" name="Google Shape;401;p46"/>
            <p:cNvSpPr txBox="1"/>
            <p:nvPr/>
          </p:nvSpPr>
          <p:spPr>
            <a:xfrm>
              <a:off x="0" y="0"/>
              <a:ext cx="19688400" cy="213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5200">
                  <a:solidFill>
                    <a:srgbClr val="A4E473"/>
                  </a:solidFill>
                  <a:latin typeface="Fira Sans Medium"/>
                  <a:ea typeface="Fira Sans Medium"/>
                  <a:cs typeface="Fira Sans Medium"/>
                  <a:sym typeface="Fira Sans Medium"/>
                </a:rPr>
                <a:t>Interesting Resources</a:t>
              </a:r>
              <a:r>
                <a:rPr b="0" i="0" lang="en" sz="5200" u="none" cap="none" strike="noStrike">
                  <a:solidFill>
                    <a:srgbClr val="A4E473"/>
                  </a:solidFill>
                  <a:latin typeface="Fira Sans Medium"/>
                  <a:ea typeface="Fira Sans Medium"/>
                  <a:cs typeface="Fira Sans Medium"/>
                  <a:sym typeface="Fira Sans Medium"/>
                </a:rPr>
                <a:t>.</a:t>
              </a:r>
              <a:endParaRPr sz="700"/>
            </a:p>
          </p:txBody>
        </p:sp>
      </p:grpSp>
      <p:sp>
        <p:nvSpPr>
          <p:cNvPr id="402" name="Google Shape;402;p46"/>
          <p:cNvSpPr/>
          <p:nvPr/>
        </p:nvSpPr>
        <p:spPr>
          <a:xfrm>
            <a:off x="-1781547" y="3038997"/>
            <a:ext cx="3194321" cy="27662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403" name="Google Shape;403;p46"/>
          <p:cNvSpPr/>
          <p:nvPr/>
        </p:nvSpPr>
        <p:spPr>
          <a:xfrm>
            <a:off x="835833" y="3502246"/>
            <a:ext cx="1520243" cy="131653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a:ln>
            <a:noFill/>
          </a:ln>
        </p:spPr>
      </p:sp>
      <p:sp>
        <p:nvSpPr>
          <p:cNvPr id="404" name="Google Shape;404;p46"/>
          <p:cNvSpPr/>
          <p:nvPr/>
        </p:nvSpPr>
        <p:spPr>
          <a:xfrm>
            <a:off x="2026746" y="4478375"/>
            <a:ext cx="1067790" cy="924711"/>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92" name="Shape 192"/>
        <p:cNvGrpSpPr/>
        <p:nvPr/>
      </p:nvGrpSpPr>
      <p:grpSpPr>
        <a:xfrm>
          <a:off x="0" y="0"/>
          <a:ext cx="0" cy="0"/>
          <a:chOff x="0" y="0"/>
          <a:chExt cx="0" cy="0"/>
        </a:xfrm>
      </p:grpSpPr>
      <p:sp>
        <p:nvSpPr>
          <p:cNvPr id="193" name="Google Shape;193;p28"/>
          <p:cNvSpPr/>
          <p:nvPr/>
        </p:nvSpPr>
        <p:spPr>
          <a:xfrm>
            <a:off x="4532150" y="318978"/>
            <a:ext cx="1981746" cy="159865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grpSp>
        <p:nvGrpSpPr>
          <p:cNvPr id="194" name="Google Shape;194;p28"/>
          <p:cNvGrpSpPr/>
          <p:nvPr/>
        </p:nvGrpSpPr>
        <p:grpSpPr>
          <a:xfrm>
            <a:off x="514350" y="1183875"/>
            <a:ext cx="4231350" cy="2268724"/>
            <a:chOff x="0" y="-1015983"/>
            <a:chExt cx="11283600" cy="6049932"/>
          </a:xfrm>
        </p:grpSpPr>
        <p:sp>
          <p:nvSpPr>
            <p:cNvPr id="195" name="Google Shape;195;p28"/>
            <p:cNvSpPr txBox="1"/>
            <p:nvPr/>
          </p:nvSpPr>
          <p:spPr>
            <a:xfrm>
              <a:off x="0" y="-1015983"/>
              <a:ext cx="11283600" cy="3792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Problem Objective</a:t>
              </a:r>
              <a:endParaRPr sz="700"/>
            </a:p>
          </p:txBody>
        </p:sp>
        <p:sp>
          <p:nvSpPr>
            <p:cNvPr id="196" name="Google Shape;196;p28"/>
            <p:cNvSpPr txBox="1"/>
            <p:nvPr/>
          </p:nvSpPr>
          <p:spPr>
            <a:xfrm>
              <a:off x="0" y="3654549"/>
              <a:ext cx="9298800" cy="1379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a:t>Utilizing deep learning </a:t>
              </a:r>
              <a:r>
                <a:rPr lang="en"/>
                <a:t>models</a:t>
              </a:r>
              <a:r>
                <a:rPr lang="en"/>
                <a:t> to detect if a driver appears to be drowsy when driving </a:t>
              </a:r>
              <a:endParaRPr/>
            </a:p>
          </p:txBody>
        </p:sp>
      </p:grpSp>
      <p:grpSp>
        <p:nvGrpSpPr>
          <p:cNvPr id="197" name="Google Shape;197;p28"/>
          <p:cNvGrpSpPr/>
          <p:nvPr/>
        </p:nvGrpSpPr>
        <p:grpSpPr>
          <a:xfrm>
            <a:off x="514350" y="514350"/>
            <a:ext cx="2106471" cy="293100"/>
            <a:chOff x="0" y="0"/>
            <a:chExt cx="5617256" cy="781600"/>
          </a:xfrm>
        </p:grpSpPr>
        <p:sp>
          <p:nvSpPr>
            <p:cNvPr id="198" name="Google Shape;198;p28"/>
            <p:cNvSpPr txBox="1"/>
            <p:nvPr/>
          </p:nvSpPr>
          <p:spPr>
            <a:xfrm>
              <a:off x="1293956" y="104415"/>
              <a:ext cx="43233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latin typeface="Fira Sans Medium"/>
                  <a:ea typeface="Fira Sans Medium"/>
                  <a:cs typeface="Fira Sans Medium"/>
                  <a:sym typeface="Fira Sans Medium"/>
                </a:rPr>
                <a:t>Group 9</a:t>
              </a:r>
              <a:endParaRPr sz="700"/>
            </a:p>
          </p:txBody>
        </p:sp>
        <p:sp>
          <p:nvSpPr>
            <p:cNvPr id="199" name="Google Shape;199;p28"/>
            <p:cNvSpPr/>
            <p:nvPr/>
          </p:nvSpPr>
          <p:spPr>
            <a:xfrm>
              <a:off x="0" y="0"/>
              <a:ext cx="905010" cy="781600"/>
            </a:xfrm>
            <a:custGeom>
              <a:rect b="b" l="l" r="r" t="t"/>
              <a:pathLst>
                <a:path extrusionOk="0" h="781600" w="905010">
                  <a:moveTo>
                    <a:pt x="0" y="0"/>
                  </a:moveTo>
                  <a:lnTo>
                    <a:pt x="905010" y="0"/>
                  </a:lnTo>
                  <a:lnTo>
                    <a:pt x="905010" y="781600"/>
                  </a:lnTo>
                  <a:lnTo>
                    <a:pt x="0" y="781600"/>
                  </a:lnTo>
                  <a:lnTo>
                    <a:pt x="0" y="0"/>
                  </a:lnTo>
                  <a:close/>
                </a:path>
              </a:pathLst>
            </a:custGeom>
            <a:blipFill rotWithShape="1">
              <a:blip r:embed="rId3">
                <a:alphaModFix/>
              </a:blip>
              <a:stretch>
                <a:fillRect b="0" l="0" r="0" t="0"/>
              </a:stretch>
            </a:blipFill>
            <a:ln>
              <a:noFill/>
            </a:ln>
          </p:spPr>
        </p:sp>
      </p:grpSp>
      <p:sp>
        <p:nvSpPr>
          <p:cNvPr id="200" name="Google Shape;200;p28"/>
          <p:cNvSpPr/>
          <p:nvPr/>
        </p:nvSpPr>
        <p:spPr>
          <a:xfrm>
            <a:off x="4532150" y="2452578"/>
            <a:ext cx="1981746" cy="159865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01" name="Google Shape;201;p28"/>
          <p:cNvSpPr/>
          <p:nvPr/>
        </p:nvSpPr>
        <p:spPr>
          <a:xfrm>
            <a:off x="7046750" y="318978"/>
            <a:ext cx="1981746" cy="159865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02" name="Google Shape;202;p28"/>
          <p:cNvSpPr/>
          <p:nvPr/>
        </p:nvSpPr>
        <p:spPr>
          <a:xfrm>
            <a:off x="7122950" y="2452578"/>
            <a:ext cx="1981746" cy="159865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03" name="Google Shape;203;p28"/>
          <p:cNvSpPr txBox="1"/>
          <p:nvPr/>
        </p:nvSpPr>
        <p:spPr>
          <a:xfrm>
            <a:off x="5060250" y="795575"/>
            <a:ext cx="9714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Calibri"/>
                <a:ea typeface="Calibri"/>
                <a:cs typeface="Calibri"/>
                <a:sym typeface="Calibri"/>
              </a:rPr>
              <a:t>YOLO</a:t>
            </a:r>
            <a:endParaRPr sz="2300">
              <a:solidFill>
                <a:schemeClr val="lt1"/>
              </a:solidFill>
              <a:latin typeface="Calibri"/>
              <a:ea typeface="Calibri"/>
              <a:cs typeface="Calibri"/>
              <a:sym typeface="Calibri"/>
            </a:endParaRPr>
          </a:p>
        </p:txBody>
      </p:sp>
      <p:sp>
        <p:nvSpPr>
          <p:cNvPr id="204" name="Google Shape;204;p28"/>
          <p:cNvSpPr txBox="1"/>
          <p:nvPr/>
        </p:nvSpPr>
        <p:spPr>
          <a:xfrm>
            <a:off x="4745700" y="2776775"/>
            <a:ext cx="15171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Calibri"/>
                <a:ea typeface="Calibri"/>
                <a:cs typeface="Calibri"/>
                <a:sym typeface="Calibri"/>
              </a:rPr>
              <a:t>CNN</a:t>
            </a:r>
            <a:endParaRPr sz="1900">
              <a:solidFill>
                <a:schemeClr val="lt1"/>
              </a:solidFill>
              <a:latin typeface="Calibri"/>
              <a:ea typeface="Calibri"/>
              <a:cs typeface="Calibri"/>
              <a:sym typeface="Calibri"/>
            </a:endParaRPr>
          </a:p>
          <a:p>
            <a:pPr indent="0" lvl="0" marL="0" rtl="0" algn="ctr">
              <a:spcBef>
                <a:spcPts val="0"/>
              </a:spcBef>
              <a:spcAft>
                <a:spcPts val="0"/>
              </a:spcAft>
              <a:buNone/>
            </a:pPr>
            <a:r>
              <a:rPr lang="en" sz="1900">
                <a:solidFill>
                  <a:schemeClr val="lt1"/>
                </a:solidFill>
                <a:latin typeface="Calibri"/>
                <a:ea typeface="Calibri"/>
                <a:cs typeface="Calibri"/>
                <a:sym typeface="Calibri"/>
              </a:rPr>
              <a:t>Classification</a:t>
            </a:r>
            <a:endParaRPr sz="1900">
              <a:solidFill>
                <a:schemeClr val="lt1"/>
              </a:solidFill>
              <a:latin typeface="Calibri"/>
              <a:ea typeface="Calibri"/>
              <a:cs typeface="Calibri"/>
              <a:sym typeface="Calibri"/>
            </a:endParaRPr>
          </a:p>
        </p:txBody>
      </p:sp>
      <p:sp>
        <p:nvSpPr>
          <p:cNvPr id="205" name="Google Shape;205;p28"/>
          <p:cNvSpPr txBox="1"/>
          <p:nvPr/>
        </p:nvSpPr>
        <p:spPr>
          <a:xfrm>
            <a:off x="7336500" y="2776775"/>
            <a:ext cx="15171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Calibri"/>
                <a:ea typeface="Calibri"/>
                <a:cs typeface="Calibri"/>
                <a:sym typeface="Calibri"/>
              </a:rPr>
              <a:t>CNN</a:t>
            </a:r>
            <a:endParaRPr sz="1900">
              <a:solidFill>
                <a:schemeClr val="lt1"/>
              </a:solidFill>
              <a:latin typeface="Calibri"/>
              <a:ea typeface="Calibri"/>
              <a:cs typeface="Calibri"/>
              <a:sym typeface="Calibri"/>
            </a:endParaRPr>
          </a:p>
          <a:p>
            <a:pPr indent="0" lvl="0" marL="0" rtl="0" algn="ctr">
              <a:spcBef>
                <a:spcPts val="0"/>
              </a:spcBef>
              <a:spcAft>
                <a:spcPts val="0"/>
              </a:spcAft>
              <a:buNone/>
            </a:pPr>
            <a:r>
              <a:rPr lang="en" sz="1900">
                <a:solidFill>
                  <a:schemeClr val="lt1"/>
                </a:solidFill>
                <a:latin typeface="Calibri"/>
                <a:ea typeface="Calibri"/>
                <a:cs typeface="Calibri"/>
                <a:sym typeface="Calibri"/>
              </a:rPr>
              <a:t>Detection</a:t>
            </a:r>
            <a:endParaRPr sz="1900">
              <a:solidFill>
                <a:schemeClr val="lt1"/>
              </a:solidFill>
              <a:latin typeface="Calibri"/>
              <a:ea typeface="Calibri"/>
              <a:cs typeface="Calibri"/>
              <a:sym typeface="Calibri"/>
            </a:endParaRPr>
          </a:p>
        </p:txBody>
      </p:sp>
      <p:sp>
        <p:nvSpPr>
          <p:cNvPr id="206" name="Google Shape;206;p28"/>
          <p:cNvSpPr txBox="1"/>
          <p:nvPr/>
        </p:nvSpPr>
        <p:spPr>
          <a:xfrm>
            <a:off x="7260300" y="719375"/>
            <a:ext cx="15171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Calibri"/>
                <a:ea typeface="Calibri"/>
                <a:cs typeface="Calibri"/>
                <a:sym typeface="Calibri"/>
              </a:rPr>
              <a:t>Efficient </a:t>
            </a:r>
            <a:endParaRPr sz="1900">
              <a:solidFill>
                <a:schemeClr val="lt1"/>
              </a:solidFill>
              <a:latin typeface="Calibri"/>
              <a:ea typeface="Calibri"/>
              <a:cs typeface="Calibri"/>
              <a:sym typeface="Calibri"/>
            </a:endParaRPr>
          </a:p>
          <a:p>
            <a:pPr indent="0" lvl="0" marL="0" rtl="0" algn="ctr">
              <a:spcBef>
                <a:spcPts val="0"/>
              </a:spcBef>
              <a:spcAft>
                <a:spcPts val="0"/>
              </a:spcAft>
              <a:buNone/>
            </a:pPr>
            <a:r>
              <a:rPr lang="en" sz="1900">
                <a:solidFill>
                  <a:schemeClr val="lt1"/>
                </a:solidFill>
                <a:latin typeface="Calibri"/>
                <a:ea typeface="Calibri"/>
                <a:cs typeface="Calibri"/>
                <a:sym typeface="Calibri"/>
              </a:rPr>
              <a:t>Net</a:t>
            </a:r>
            <a:endParaRPr sz="19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210" name="Shape 210"/>
        <p:cNvGrpSpPr/>
        <p:nvPr/>
      </p:nvGrpSpPr>
      <p:grpSpPr>
        <a:xfrm>
          <a:off x="0" y="0"/>
          <a:ext cx="0" cy="0"/>
          <a:chOff x="0" y="0"/>
          <a:chExt cx="0" cy="0"/>
        </a:xfrm>
      </p:grpSpPr>
      <p:sp>
        <p:nvSpPr>
          <p:cNvPr id="211" name="Google Shape;211;p29"/>
          <p:cNvSpPr/>
          <p:nvPr/>
        </p:nvSpPr>
        <p:spPr>
          <a:xfrm rot="10800000">
            <a:off x="-1463569" y="-1841867"/>
            <a:ext cx="6408147" cy="3115818"/>
          </a:xfrm>
          <a:custGeom>
            <a:rect b="b" l="l" r="r" t="t"/>
            <a:pathLst>
              <a:path extrusionOk="0"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a:ln>
            <a:noFill/>
          </a:ln>
        </p:spPr>
      </p:sp>
      <p:sp>
        <p:nvSpPr>
          <p:cNvPr id="212" name="Google Shape;212;p29"/>
          <p:cNvSpPr/>
          <p:nvPr/>
        </p:nvSpPr>
        <p:spPr>
          <a:xfrm>
            <a:off x="4305862" y="-432856"/>
            <a:ext cx="1349083" cy="1168432"/>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213" name="Google Shape;213;p29"/>
          <p:cNvSpPr txBox="1"/>
          <p:nvPr/>
        </p:nvSpPr>
        <p:spPr>
          <a:xfrm>
            <a:off x="357174" y="1427721"/>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marR="0" rtl="0" algn="ctr">
              <a:lnSpc>
                <a:spcPct val="130007"/>
              </a:lnSpc>
              <a:spcBef>
                <a:spcPts val="0"/>
              </a:spcBef>
              <a:spcAft>
                <a:spcPts val="0"/>
              </a:spcAft>
              <a:buNone/>
            </a:pPr>
            <a:r>
              <a:rPr b="1" lang="en" sz="1500">
                <a:latin typeface="Fira Sans SemiBold"/>
                <a:ea typeface="Fira Sans SemiBold"/>
                <a:cs typeface="Fira Sans SemiBold"/>
                <a:sym typeface="Fira Sans SemiBold"/>
              </a:rPr>
              <a:t>Tiktok/Youtube videos</a:t>
            </a:r>
            <a:endParaRPr sz="200"/>
          </a:p>
        </p:txBody>
      </p:sp>
      <p:sp>
        <p:nvSpPr>
          <p:cNvPr id="214" name="Google Shape;214;p29"/>
          <p:cNvSpPr txBox="1"/>
          <p:nvPr/>
        </p:nvSpPr>
        <p:spPr>
          <a:xfrm>
            <a:off x="514350" y="481013"/>
            <a:ext cx="3314700" cy="461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3000">
                <a:latin typeface="Fira Sans Medium"/>
                <a:ea typeface="Fira Sans Medium"/>
                <a:cs typeface="Fira Sans Medium"/>
                <a:sym typeface="Fira Sans Medium"/>
              </a:rPr>
              <a:t>Data Gathering</a:t>
            </a:r>
            <a:endParaRPr sz="700"/>
          </a:p>
        </p:txBody>
      </p:sp>
      <p:sp>
        <p:nvSpPr>
          <p:cNvPr id="215" name="Google Shape;215;p29"/>
          <p:cNvSpPr txBox="1"/>
          <p:nvPr/>
        </p:nvSpPr>
        <p:spPr>
          <a:xfrm>
            <a:off x="3183662" y="1465796"/>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marR="0" rtl="0" algn="ctr">
              <a:lnSpc>
                <a:spcPct val="130007"/>
              </a:lnSpc>
              <a:spcBef>
                <a:spcPts val="0"/>
              </a:spcBef>
              <a:spcAft>
                <a:spcPts val="0"/>
              </a:spcAft>
              <a:buNone/>
            </a:pPr>
            <a:r>
              <a:rPr b="1" lang="en" sz="1500">
                <a:latin typeface="Fira Sans SemiBold"/>
                <a:ea typeface="Fira Sans SemiBold"/>
                <a:cs typeface="Fira Sans SemiBold"/>
                <a:sym typeface="Fira Sans SemiBold"/>
              </a:rPr>
              <a:t>Generate frames from videos</a:t>
            </a:r>
            <a:endParaRPr sz="200"/>
          </a:p>
        </p:txBody>
      </p:sp>
      <p:sp>
        <p:nvSpPr>
          <p:cNvPr id="216" name="Google Shape;216;p29"/>
          <p:cNvSpPr txBox="1"/>
          <p:nvPr/>
        </p:nvSpPr>
        <p:spPr>
          <a:xfrm>
            <a:off x="6010149" y="1465796"/>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rtl="0" algn="ctr">
              <a:lnSpc>
                <a:spcPct val="130007"/>
              </a:lnSpc>
              <a:spcBef>
                <a:spcPts val="0"/>
              </a:spcBef>
              <a:spcAft>
                <a:spcPts val="0"/>
              </a:spcAft>
              <a:buClr>
                <a:schemeClr val="dk1"/>
              </a:buClr>
              <a:buFont typeface="Arial"/>
              <a:buNone/>
            </a:pPr>
            <a:r>
              <a:rPr b="1" lang="en" sz="1500">
                <a:solidFill>
                  <a:schemeClr val="dk1"/>
                </a:solidFill>
                <a:latin typeface="Fira Sans SemiBold"/>
                <a:ea typeface="Fira Sans SemiBold"/>
                <a:cs typeface="Fira Sans SemiBold"/>
                <a:sym typeface="Fira Sans SemiBold"/>
              </a:rPr>
              <a:t>Create Bounding Boxes using Roboflow</a:t>
            </a:r>
            <a:endParaRPr sz="200">
              <a:solidFill>
                <a:schemeClr val="dk1"/>
              </a:solidFill>
            </a:endParaRPr>
          </a:p>
          <a:p>
            <a:pPr indent="0" lvl="0" marL="0" marR="0" rtl="0" algn="ctr">
              <a:lnSpc>
                <a:spcPct val="130007"/>
              </a:lnSpc>
              <a:spcBef>
                <a:spcPts val="0"/>
              </a:spcBef>
              <a:spcAft>
                <a:spcPts val="0"/>
              </a:spcAft>
              <a:buNone/>
            </a:pPr>
            <a:r>
              <a:t/>
            </a:r>
            <a:endParaRPr sz="400"/>
          </a:p>
        </p:txBody>
      </p:sp>
      <p:sp>
        <p:nvSpPr>
          <p:cNvPr id="217" name="Google Shape;217;p29"/>
          <p:cNvSpPr txBox="1"/>
          <p:nvPr/>
        </p:nvSpPr>
        <p:spPr>
          <a:xfrm>
            <a:off x="6010149" y="3197771"/>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rtl="0" algn="ctr">
              <a:lnSpc>
                <a:spcPct val="130007"/>
              </a:lnSpc>
              <a:spcBef>
                <a:spcPts val="0"/>
              </a:spcBef>
              <a:spcAft>
                <a:spcPts val="0"/>
              </a:spcAft>
              <a:buNone/>
            </a:pPr>
            <a:r>
              <a:rPr b="1" lang="en" sz="1500">
                <a:solidFill>
                  <a:schemeClr val="dk1"/>
                </a:solidFill>
                <a:latin typeface="Fira Sans SemiBold"/>
                <a:ea typeface="Fira Sans SemiBold"/>
                <a:cs typeface="Fira Sans SemiBold"/>
                <a:sym typeface="Fira Sans SemiBold"/>
              </a:rPr>
              <a:t>Obtain Bounding Box Coordinates </a:t>
            </a:r>
            <a:endParaRPr sz="200">
              <a:solidFill>
                <a:schemeClr val="dk1"/>
              </a:solidFill>
            </a:endParaRPr>
          </a:p>
          <a:p>
            <a:pPr indent="0" lvl="0" marL="0" marR="0" rtl="0" algn="ctr">
              <a:lnSpc>
                <a:spcPct val="130007"/>
              </a:lnSpc>
              <a:spcBef>
                <a:spcPts val="0"/>
              </a:spcBef>
              <a:spcAft>
                <a:spcPts val="0"/>
              </a:spcAft>
              <a:buNone/>
            </a:pPr>
            <a:r>
              <a:t/>
            </a:r>
            <a:endParaRPr sz="400"/>
          </a:p>
        </p:txBody>
      </p:sp>
      <p:sp>
        <p:nvSpPr>
          <p:cNvPr id="218" name="Google Shape;218;p29"/>
          <p:cNvSpPr txBox="1"/>
          <p:nvPr/>
        </p:nvSpPr>
        <p:spPr>
          <a:xfrm>
            <a:off x="3183674" y="3197771"/>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rtl="0" algn="ctr">
              <a:lnSpc>
                <a:spcPct val="130007"/>
              </a:lnSpc>
              <a:spcBef>
                <a:spcPts val="0"/>
              </a:spcBef>
              <a:spcAft>
                <a:spcPts val="0"/>
              </a:spcAft>
              <a:buNone/>
            </a:pPr>
            <a:r>
              <a:rPr b="1" lang="en" sz="1500">
                <a:solidFill>
                  <a:schemeClr val="dk1"/>
                </a:solidFill>
                <a:latin typeface="Fira Sans SemiBold"/>
                <a:ea typeface="Fira Sans SemiBold"/>
                <a:cs typeface="Fira Sans SemiBold"/>
                <a:sym typeface="Fira Sans SemiBold"/>
              </a:rPr>
              <a:t>Image Preprocessing</a:t>
            </a:r>
            <a:endParaRPr sz="200">
              <a:solidFill>
                <a:schemeClr val="dk1"/>
              </a:solidFill>
            </a:endParaRPr>
          </a:p>
          <a:p>
            <a:pPr indent="0" lvl="0" marL="0" marR="0" rtl="0" algn="ctr">
              <a:lnSpc>
                <a:spcPct val="130007"/>
              </a:lnSpc>
              <a:spcBef>
                <a:spcPts val="0"/>
              </a:spcBef>
              <a:spcAft>
                <a:spcPts val="0"/>
              </a:spcAft>
              <a:buNone/>
            </a:pPr>
            <a:r>
              <a:t/>
            </a:r>
            <a:endParaRPr sz="400"/>
          </a:p>
        </p:txBody>
      </p:sp>
      <p:sp>
        <p:nvSpPr>
          <p:cNvPr id="219" name="Google Shape;219;p29"/>
          <p:cNvSpPr txBox="1"/>
          <p:nvPr/>
        </p:nvSpPr>
        <p:spPr>
          <a:xfrm>
            <a:off x="357174" y="3197771"/>
            <a:ext cx="2043300" cy="1143900"/>
          </a:xfrm>
          <a:prstGeom prst="rect">
            <a:avLst/>
          </a:prstGeom>
          <a:solidFill>
            <a:schemeClr val="lt1"/>
          </a:solidFill>
          <a:ln>
            <a:noFill/>
          </a:ln>
        </p:spPr>
        <p:txBody>
          <a:bodyPr anchorCtr="0" anchor="ctr" bIns="127000" lIns="127000" spcFirstLastPara="1" rIns="127000" wrap="square" tIns="127000">
            <a:noAutofit/>
          </a:bodyPr>
          <a:lstStyle/>
          <a:p>
            <a:pPr indent="0" lvl="0" marL="0" marR="0" rtl="0" algn="ctr">
              <a:lnSpc>
                <a:spcPct val="130007"/>
              </a:lnSpc>
              <a:spcBef>
                <a:spcPts val="0"/>
              </a:spcBef>
              <a:spcAft>
                <a:spcPts val="0"/>
              </a:spcAft>
              <a:buNone/>
            </a:pPr>
            <a:r>
              <a:rPr b="1" lang="en" sz="1500">
                <a:solidFill>
                  <a:schemeClr val="dk1"/>
                </a:solidFill>
                <a:latin typeface="Fira Sans SemiBold"/>
                <a:ea typeface="Fira Sans SemiBold"/>
                <a:cs typeface="Fira Sans SemiBold"/>
                <a:sym typeface="Fira Sans SemiBold"/>
              </a:rPr>
              <a:t>Model Training </a:t>
            </a:r>
            <a:endParaRPr sz="400"/>
          </a:p>
        </p:txBody>
      </p:sp>
      <p:sp>
        <p:nvSpPr>
          <p:cNvPr id="220" name="Google Shape;220;p29"/>
          <p:cNvSpPr/>
          <p:nvPr/>
        </p:nvSpPr>
        <p:spPr>
          <a:xfrm>
            <a:off x="2513213" y="1980075"/>
            <a:ext cx="557700" cy="20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sp>
        <p:nvSpPr>
          <p:cNvPr id="221" name="Google Shape;221;p29"/>
          <p:cNvSpPr/>
          <p:nvPr/>
        </p:nvSpPr>
        <p:spPr>
          <a:xfrm>
            <a:off x="5339688" y="1980075"/>
            <a:ext cx="557700" cy="20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sp>
        <p:nvSpPr>
          <p:cNvPr id="222" name="Google Shape;222;p29"/>
          <p:cNvSpPr/>
          <p:nvPr/>
        </p:nvSpPr>
        <p:spPr>
          <a:xfrm>
            <a:off x="7002200" y="2738100"/>
            <a:ext cx="162600" cy="32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3" name="Google Shape;223;p29"/>
          <p:cNvSpPr/>
          <p:nvPr/>
        </p:nvSpPr>
        <p:spPr>
          <a:xfrm>
            <a:off x="5339700" y="3520275"/>
            <a:ext cx="531900" cy="20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4" name="Google Shape;224;p29"/>
          <p:cNvSpPr/>
          <p:nvPr/>
        </p:nvSpPr>
        <p:spPr>
          <a:xfrm>
            <a:off x="2526125" y="3669075"/>
            <a:ext cx="531900" cy="20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28" name="Shape 228"/>
        <p:cNvGrpSpPr/>
        <p:nvPr/>
      </p:nvGrpSpPr>
      <p:grpSpPr>
        <a:xfrm>
          <a:off x="0" y="0"/>
          <a:ext cx="0" cy="0"/>
          <a:chOff x="0" y="0"/>
          <a:chExt cx="0" cy="0"/>
        </a:xfrm>
      </p:grpSpPr>
      <p:sp>
        <p:nvSpPr>
          <p:cNvPr id="229" name="Google Shape;229;p30"/>
          <p:cNvSpPr txBox="1"/>
          <p:nvPr/>
        </p:nvSpPr>
        <p:spPr>
          <a:xfrm>
            <a:off x="514350" y="514350"/>
            <a:ext cx="5905800" cy="523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3400">
                <a:latin typeface="Fira Sans Medium"/>
                <a:ea typeface="Fira Sans Medium"/>
                <a:cs typeface="Fira Sans Medium"/>
                <a:sym typeface="Fira Sans Medium"/>
              </a:rPr>
              <a:t>Exploratory Data Analysis </a:t>
            </a:r>
            <a:endParaRPr sz="3400"/>
          </a:p>
        </p:txBody>
      </p:sp>
      <p:sp>
        <p:nvSpPr>
          <p:cNvPr id="230" name="Google Shape;230;p30"/>
          <p:cNvSpPr/>
          <p:nvPr/>
        </p:nvSpPr>
        <p:spPr>
          <a:xfrm rot="10800000">
            <a:off x="6960094" y="-46364"/>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231" name="Google Shape;231;p30"/>
          <p:cNvSpPr/>
          <p:nvPr/>
        </p:nvSpPr>
        <p:spPr>
          <a:xfrm rot="10800000">
            <a:off x="6805249" y="4456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32" name="Google Shape;232;p30"/>
          <p:cNvSpPr txBox="1"/>
          <p:nvPr/>
        </p:nvSpPr>
        <p:spPr>
          <a:xfrm>
            <a:off x="514533" y="4468854"/>
            <a:ext cx="2615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233" name="Google Shape;233;p30"/>
          <p:cNvPicPr preferRelativeResize="0"/>
          <p:nvPr/>
        </p:nvPicPr>
        <p:blipFill rotWithShape="1">
          <a:blip r:embed="rId3">
            <a:alphaModFix/>
          </a:blip>
          <a:srcRect b="0" l="0" r="0" t="901"/>
          <a:stretch/>
        </p:blipFill>
        <p:spPr>
          <a:xfrm>
            <a:off x="148025" y="1441500"/>
            <a:ext cx="4569951" cy="2966499"/>
          </a:xfrm>
          <a:prstGeom prst="rect">
            <a:avLst/>
          </a:prstGeom>
          <a:noFill/>
          <a:ln>
            <a:noFill/>
          </a:ln>
        </p:spPr>
      </p:pic>
      <p:sp>
        <p:nvSpPr>
          <p:cNvPr id="234" name="Google Shape;234;p30"/>
          <p:cNvSpPr txBox="1"/>
          <p:nvPr/>
        </p:nvSpPr>
        <p:spPr>
          <a:xfrm>
            <a:off x="5122850" y="1160075"/>
            <a:ext cx="3198600" cy="360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000">
                <a:latin typeface="Fira Sans"/>
                <a:ea typeface="Fira Sans"/>
                <a:cs typeface="Fira Sans"/>
                <a:sym typeface="Fira Sans"/>
              </a:rPr>
              <a:t>Dataset Overview:</a:t>
            </a:r>
            <a:endParaRPr b="1" sz="1000">
              <a:latin typeface="Fira Sans"/>
              <a:ea typeface="Fira Sans"/>
              <a:cs typeface="Fira Sans"/>
              <a:sym typeface="Fira Sans"/>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Training Data: 590 images</a:t>
            </a:r>
            <a:endParaRPr sz="1000">
              <a:latin typeface="Fira Sans Light"/>
              <a:ea typeface="Fira Sans Light"/>
              <a:cs typeface="Fira Sans Light"/>
              <a:sym typeface="Fira Sans Light"/>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Validation Data: 418 images</a:t>
            </a:r>
            <a:endParaRPr sz="1000">
              <a:latin typeface="Fira Sans Light"/>
              <a:ea typeface="Fira Sans Light"/>
              <a:cs typeface="Fira Sans Light"/>
              <a:sym typeface="Fira Sans Light"/>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No Missing Values</a:t>
            </a:r>
            <a:endParaRPr sz="1000">
              <a:latin typeface="Fira Sans Light"/>
              <a:ea typeface="Fira Sans Light"/>
              <a:cs typeface="Fira Sans Light"/>
              <a:sym typeface="Fira Sans Light"/>
            </a:endParaRPr>
          </a:p>
          <a:p>
            <a:pPr indent="0" lvl="0" marL="0" marR="0" rtl="0" algn="l">
              <a:lnSpc>
                <a:spcPct val="140000"/>
              </a:lnSpc>
              <a:spcBef>
                <a:spcPts val="0"/>
              </a:spcBef>
              <a:spcAft>
                <a:spcPts val="0"/>
              </a:spcAft>
              <a:buNone/>
            </a:pPr>
            <a:r>
              <a:t/>
            </a:r>
            <a:endParaRPr sz="1000">
              <a:latin typeface="Fira Sans Light"/>
              <a:ea typeface="Fira Sans Light"/>
              <a:cs typeface="Fira Sans Light"/>
              <a:sym typeface="Fira Sans Light"/>
            </a:endParaRPr>
          </a:p>
          <a:p>
            <a:pPr indent="0" lvl="0" marL="0" marR="0" rtl="0" algn="l">
              <a:lnSpc>
                <a:spcPct val="140000"/>
              </a:lnSpc>
              <a:spcBef>
                <a:spcPts val="0"/>
              </a:spcBef>
              <a:spcAft>
                <a:spcPts val="0"/>
              </a:spcAft>
              <a:buNone/>
            </a:pPr>
            <a:r>
              <a:rPr b="1" lang="en" sz="1000">
                <a:latin typeface="Fira Sans"/>
                <a:ea typeface="Fira Sans"/>
                <a:cs typeface="Fira Sans"/>
                <a:sym typeface="Fira Sans"/>
              </a:rPr>
              <a:t>Histogram Analysis:</a:t>
            </a:r>
            <a:endParaRPr b="1" sz="1000">
              <a:latin typeface="Fira Sans"/>
              <a:ea typeface="Fira Sans"/>
              <a:cs typeface="Fira Sans"/>
              <a:sym typeface="Fira Sans"/>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Histogram shows distribution of bounding box position and size on images</a:t>
            </a:r>
            <a:endParaRPr sz="1000">
              <a:latin typeface="Fira Sans Light"/>
              <a:ea typeface="Fira Sans Light"/>
              <a:cs typeface="Fira Sans Light"/>
              <a:sym typeface="Fira Sans Light"/>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The distribution of the image size varies but is slightly right skewed - most bounding </a:t>
            </a:r>
            <a:r>
              <a:rPr lang="en" sz="1000">
                <a:latin typeface="Fira Sans Light"/>
                <a:ea typeface="Fira Sans Light"/>
                <a:cs typeface="Fira Sans Light"/>
                <a:sym typeface="Fira Sans Light"/>
              </a:rPr>
              <a:t>boxes are smaller</a:t>
            </a:r>
            <a:endParaRPr sz="1000">
              <a:latin typeface="Fira Sans Light"/>
              <a:ea typeface="Fira Sans Light"/>
              <a:cs typeface="Fira Sans Light"/>
              <a:sym typeface="Fira Sans Light"/>
            </a:endParaRPr>
          </a:p>
          <a:p>
            <a:pPr indent="0" lvl="0" marL="457200" marR="0" rtl="0" algn="l">
              <a:lnSpc>
                <a:spcPct val="140000"/>
              </a:lnSpc>
              <a:spcBef>
                <a:spcPts val="0"/>
              </a:spcBef>
              <a:spcAft>
                <a:spcPts val="0"/>
              </a:spcAft>
              <a:buNone/>
            </a:pPr>
            <a:r>
              <a:t/>
            </a:r>
            <a:endParaRPr sz="1000">
              <a:latin typeface="Fira Sans Light"/>
              <a:ea typeface="Fira Sans Light"/>
              <a:cs typeface="Fira Sans Light"/>
              <a:sym typeface="Fira Sans Light"/>
            </a:endParaRPr>
          </a:p>
          <a:p>
            <a:pPr indent="0" lvl="0" marL="0" marR="0" rtl="0" algn="l">
              <a:lnSpc>
                <a:spcPct val="140000"/>
              </a:lnSpc>
              <a:spcBef>
                <a:spcPts val="0"/>
              </a:spcBef>
              <a:spcAft>
                <a:spcPts val="0"/>
              </a:spcAft>
              <a:buNone/>
            </a:pPr>
            <a:r>
              <a:rPr b="1" lang="en" sz="1000">
                <a:latin typeface="Fira Sans"/>
                <a:ea typeface="Fira Sans"/>
                <a:cs typeface="Fira Sans"/>
                <a:sym typeface="Fira Sans"/>
              </a:rPr>
              <a:t>Scatterplot Analysis:</a:t>
            </a:r>
            <a:endParaRPr b="1" sz="1000">
              <a:latin typeface="Fira Sans"/>
              <a:ea typeface="Fira Sans"/>
              <a:cs typeface="Fira Sans"/>
              <a:sym typeface="Fira Sans"/>
            </a:endParaRPr>
          </a:p>
          <a:p>
            <a:pPr indent="-292100" lvl="0" marL="457200" marR="0" rtl="0" algn="l">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Scatterplots show the relationship between x and y coordinates of the bounding boxes - colored by width and </a:t>
            </a:r>
            <a:r>
              <a:rPr lang="en" sz="1000">
                <a:latin typeface="Fira Sans Light"/>
                <a:ea typeface="Fira Sans Light"/>
                <a:cs typeface="Fira Sans Light"/>
                <a:sym typeface="Fira Sans Light"/>
              </a:rPr>
              <a:t>height</a:t>
            </a:r>
            <a:endParaRPr sz="1000">
              <a:latin typeface="Fira Sans Light"/>
              <a:ea typeface="Fira Sans Light"/>
              <a:cs typeface="Fira Sans Light"/>
              <a:sym typeface="Fira Sans Light"/>
            </a:endParaRPr>
          </a:p>
          <a:p>
            <a:pPr indent="0" lvl="0" marL="0" marR="0" rtl="0" algn="l">
              <a:lnSpc>
                <a:spcPct val="140000"/>
              </a:lnSpc>
              <a:spcBef>
                <a:spcPts val="0"/>
              </a:spcBef>
              <a:spcAft>
                <a:spcPts val="0"/>
              </a:spcAft>
              <a:buNone/>
            </a:pPr>
            <a:r>
              <a:t/>
            </a:r>
            <a:endParaRPr sz="1000">
              <a:latin typeface="Fira Sans Light"/>
              <a:ea typeface="Fira Sans Light"/>
              <a:cs typeface="Fira Sans Light"/>
              <a:sym typeface="Fira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38" name="Shape 238"/>
        <p:cNvGrpSpPr/>
        <p:nvPr/>
      </p:nvGrpSpPr>
      <p:grpSpPr>
        <a:xfrm>
          <a:off x="0" y="0"/>
          <a:ext cx="0" cy="0"/>
          <a:chOff x="0" y="0"/>
          <a:chExt cx="0" cy="0"/>
        </a:xfrm>
      </p:grpSpPr>
      <p:sp>
        <p:nvSpPr>
          <p:cNvPr id="239" name="Google Shape;239;p31"/>
          <p:cNvSpPr/>
          <p:nvPr/>
        </p:nvSpPr>
        <p:spPr>
          <a:xfrm>
            <a:off x="6830045" y="-67641"/>
            <a:ext cx="2099384" cy="181807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40" name="Google Shape;240;p31"/>
          <p:cNvSpPr txBox="1"/>
          <p:nvPr/>
        </p:nvSpPr>
        <p:spPr>
          <a:xfrm>
            <a:off x="514350" y="514350"/>
            <a:ext cx="77943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Image + Data Preprocessing</a:t>
            </a:r>
            <a:endParaRPr sz="700"/>
          </a:p>
        </p:txBody>
      </p:sp>
      <p:sp>
        <p:nvSpPr>
          <p:cNvPr id="241" name="Google Shape;241;p31"/>
          <p:cNvSpPr/>
          <p:nvPr/>
        </p:nvSpPr>
        <p:spPr>
          <a:xfrm>
            <a:off x="6621970" y="-478076"/>
            <a:ext cx="1240695" cy="107444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242" name="Google Shape;242;p31"/>
          <p:cNvSpPr txBox="1"/>
          <p:nvPr/>
        </p:nvSpPr>
        <p:spPr>
          <a:xfrm>
            <a:off x="561025" y="1347625"/>
            <a:ext cx="5134500" cy="3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Object Classification:</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Load and convert images to RGB</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Resize images to 244x244 pixels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Convert class labels to integer format</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Object Detection: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Images are resized to fit within a given input size while maintaining the original aspect ratio</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 new image matrix is created to ensure that the image fits a standard size</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Bounding boxes are recalculated to correspond to the resized image dimensions.</a:t>
            </a:r>
            <a:endParaRPr sz="1500">
              <a:solidFill>
                <a:schemeClr val="dk1"/>
              </a:solidFill>
              <a:latin typeface="Calibri"/>
              <a:ea typeface="Calibri"/>
              <a:cs typeface="Calibri"/>
              <a:sym typeface="Calibri"/>
            </a:endParaRPr>
          </a:p>
        </p:txBody>
      </p:sp>
      <p:pic>
        <p:nvPicPr>
          <p:cNvPr id="243" name="Google Shape;243;p31"/>
          <p:cNvPicPr preferRelativeResize="0"/>
          <p:nvPr/>
        </p:nvPicPr>
        <p:blipFill>
          <a:blip r:embed="rId3">
            <a:alphaModFix/>
          </a:blip>
          <a:stretch>
            <a:fillRect/>
          </a:stretch>
        </p:blipFill>
        <p:spPr>
          <a:xfrm>
            <a:off x="5695536" y="2643002"/>
            <a:ext cx="3290675" cy="1865472"/>
          </a:xfrm>
          <a:prstGeom prst="rect">
            <a:avLst/>
          </a:prstGeom>
          <a:noFill/>
          <a:ln>
            <a:noFill/>
          </a:ln>
        </p:spPr>
      </p:pic>
      <p:sp>
        <p:nvSpPr>
          <p:cNvPr id="244" name="Google Shape;244;p31"/>
          <p:cNvSpPr txBox="1"/>
          <p:nvPr/>
        </p:nvSpPr>
        <p:spPr>
          <a:xfrm>
            <a:off x="5638800" y="1974850"/>
            <a:ext cx="34290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Using RoboFlow to Create Boundary Box Example:</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48" name="Shape 248"/>
        <p:cNvGrpSpPr/>
        <p:nvPr/>
      </p:nvGrpSpPr>
      <p:grpSpPr>
        <a:xfrm>
          <a:off x="0" y="0"/>
          <a:ext cx="0" cy="0"/>
          <a:chOff x="0" y="0"/>
          <a:chExt cx="0" cy="0"/>
        </a:xfrm>
      </p:grpSpPr>
      <p:sp>
        <p:nvSpPr>
          <p:cNvPr id="249" name="Google Shape;249;p32"/>
          <p:cNvSpPr/>
          <p:nvPr/>
        </p:nvSpPr>
        <p:spPr>
          <a:xfrm rot="10800000">
            <a:off x="6282423" y="2903817"/>
            <a:ext cx="3692020" cy="319730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250" name="Google Shape;250;p32"/>
          <p:cNvSpPr/>
          <p:nvPr/>
        </p:nvSpPr>
        <p:spPr>
          <a:xfrm rot="10800000">
            <a:off x="7190167" y="212015"/>
            <a:ext cx="2642328" cy="228826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51" name="Google Shape;251;p32"/>
          <p:cNvSpPr txBox="1"/>
          <p:nvPr/>
        </p:nvSpPr>
        <p:spPr>
          <a:xfrm>
            <a:off x="264650" y="1371025"/>
            <a:ext cx="6431700" cy="37869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500">
                <a:latin typeface="Fira Sans Light"/>
                <a:ea typeface="Fira Sans Light"/>
                <a:cs typeface="Fira Sans Light"/>
                <a:sym typeface="Fira Sans Light"/>
              </a:rPr>
              <a:t>Intersection over Union (IoU) is a performance metric that measures the overlap between the predicted bounding box and the ground truth bounding box.</a:t>
            </a:r>
            <a:endParaRPr sz="1500">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500">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rPr lang="en" sz="1500">
                <a:latin typeface="Fira Sans Light"/>
                <a:ea typeface="Fira Sans Light"/>
                <a:cs typeface="Fira Sans Light"/>
                <a:sym typeface="Fira Sans Light"/>
              </a:rPr>
              <a:t>IOU = (Area of Overlap) / (Area of Union)</a:t>
            </a:r>
            <a:endParaRPr sz="1500">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500">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rPr lang="en" sz="1500">
                <a:latin typeface="Fira Sans Light"/>
                <a:ea typeface="Fira Sans Light"/>
                <a:cs typeface="Fira Sans Light"/>
                <a:sym typeface="Fira Sans Light"/>
              </a:rPr>
              <a:t>IOU Values range from 0 - 1:</a:t>
            </a:r>
            <a:endParaRPr sz="1500">
              <a:latin typeface="Fira Sans Light"/>
              <a:ea typeface="Fira Sans Light"/>
              <a:cs typeface="Fira Sans Light"/>
              <a:sym typeface="Fira Sans Light"/>
            </a:endParaRPr>
          </a:p>
          <a:p>
            <a:pPr indent="-323850" lvl="0" marL="457200" rtl="0" algn="l">
              <a:lnSpc>
                <a:spcPct val="140016"/>
              </a:lnSpc>
              <a:spcBef>
                <a:spcPts val="0"/>
              </a:spcBef>
              <a:spcAft>
                <a:spcPts val="0"/>
              </a:spcAft>
              <a:buSzPts val="1500"/>
              <a:buFont typeface="Fira Sans Light"/>
              <a:buChar char="●"/>
            </a:pPr>
            <a:r>
              <a:rPr lang="en" sz="1500">
                <a:latin typeface="Fira Sans Light"/>
                <a:ea typeface="Fira Sans Light"/>
                <a:cs typeface="Fira Sans Light"/>
                <a:sym typeface="Fira Sans Light"/>
              </a:rPr>
              <a:t>0: There is no overlap between the predicted bounding box and the ground truth</a:t>
            </a:r>
            <a:endParaRPr sz="1500">
              <a:latin typeface="Fira Sans Light"/>
              <a:ea typeface="Fira Sans Light"/>
              <a:cs typeface="Fira Sans Light"/>
              <a:sym typeface="Fira Sans Light"/>
            </a:endParaRPr>
          </a:p>
          <a:p>
            <a:pPr indent="-323850" lvl="0" marL="457200" rtl="0" algn="l">
              <a:lnSpc>
                <a:spcPct val="140016"/>
              </a:lnSpc>
              <a:spcBef>
                <a:spcPts val="0"/>
              </a:spcBef>
              <a:spcAft>
                <a:spcPts val="0"/>
              </a:spcAft>
              <a:buSzPts val="1500"/>
              <a:buFont typeface="Fira Sans Light"/>
              <a:buChar char="●"/>
            </a:pPr>
            <a:r>
              <a:rPr lang="en" sz="1500">
                <a:latin typeface="Fira Sans Light"/>
                <a:ea typeface="Fira Sans Light"/>
                <a:cs typeface="Fira Sans Light"/>
                <a:sym typeface="Fira Sans Light"/>
              </a:rPr>
              <a:t>1: Perfect overlap between the predicted bounding box and the ground truth</a:t>
            </a:r>
            <a:endParaRPr sz="1500">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500">
              <a:latin typeface="Fira Sans Light"/>
              <a:ea typeface="Fira Sans Light"/>
              <a:cs typeface="Fira Sans Light"/>
              <a:sym typeface="Fira Sans Light"/>
            </a:endParaRPr>
          </a:p>
        </p:txBody>
      </p:sp>
      <p:sp>
        <p:nvSpPr>
          <p:cNvPr id="252" name="Google Shape;252;p32"/>
          <p:cNvSpPr txBox="1"/>
          <p:nvPr/>
        </p:nvSpPr>
        <p:spPr>
          <a:xfrm>
            <a:off x="264650" y="494525"/>
            <a:ext cx="65913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IOU Metric</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56" name="Shape 256"/>
        <p:cNvGrpSpPr/>
        <p:nvPr/>
      </p:nvGrpSpPr>
      <p:grpSpPr>
        <a:xfrm>
          <a:off x="0" y="0"/>
          <a:ext cx="0" cy="0"/>
          <a:chOff x="0" y="0"/>
          <a:chExt cx="0" cy="0"/>
        </a:xfrm>
      </p:grpSpPr>
      <p:sp>
        <p:nvSpPr>
          <p:cNvPr id="257" name="Google Shape;257;p33"/>
          <p:cNvSpPr/>
          <p:nvPr/>
        </p:nvSpPr>
        <p:spPr>
          <a:xfrm rot="10800000">
            <a:off x="5901423" y="2903817"/>
            <a:ext cx="3692020" cy="319730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258" name="Google Shape;258;p33"/>
          <p:cNvSpPr/>
          <p:nvPr/>
        </p:nvSpPr>
        <p:spPr>
          <a:xfrm rot="10800000">
            <a:off x="7190167" y="212015"/>
            <a:ext cx="2642328" cy="228826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59" name="Google Shape;259;p33"/>
          <p:cNvSpPr txBox="1"/>
          <p:nvPr/>
        </p:nvSpPr>
        <p:spPr>
          <a:xfrm>
            <a:off x="264650" y="1371025"/>
            <a:ext cx="6431700" cy="5437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700">
                <a:latin typeface="Fira Sans Light"/>
                <a:ea typeface="Fira Sans Light"/>
                <a:cs typeface="Fira Sans Light"/>
                <a:sym typeface="Fira Sans Light"/>
              </a:rPr>
              <a:t>Model Architecture:</a:t>
            </a:r>
            <a:endParaRPr sz="1700">
              <a:latin typeface="Fira Sans Light"/>
              <a:ea typeface="Fira Sans Light"/>
              <a:cs typeface="Fira Sans Light"/>
              <a:sym typeface="Fira Sans Light"/>
            </a:endParaRPr>
          </a:p>
          <a:p>
            <a:pPr indent="-450850" lvl="0" marL="742950" rtl="0" algn="l">
              <a:lnSpc>
                <a:spcPct val="140016"/>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Input Layer: 244x244 pixel images</a:t>
            </a:r>
            <a:endParaRPr sz="1200">
              <a:solidFill>
                <a:schemeClr val="dk1"/>
              </a:solidFill>
              <a:latin typeface="Fira Sans Light"/>
              <a:ea typeface="Fira Sans Light"/>
              <a:cs typeface="Fira Sans Light"/>
              <a:sym typeface="Fira Sans Light"/>
            </a:endParaRPr>
          </a:p>
          <a:p>
            <a:pPr indent="-450850" lvl="0" marL="742950" rtl="0" algn="l">
              <a:lnSpc>
                <a:spcPct val="140016"/>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Convolutional Layers: 64 filters, 3x3 kernel size, ReLU activation</a:t>
            </a:r>
            <a:endParaRPr sz="1200">
              <a:solidFill>
                <a:schemeClr val="dk1"/>
              </a:solidFill>
              <a:latin typeface="Fira Sans Light"/>
              <a:ea typeface="Fira Sans Light"/>
              <a:cs typeface="Fira Sans Light"/>
              <a:sym typeface="Fira Sans Light"/>
            </a:endParaRPr>
          </a:p>
          <a:p>
            <a:pPr indent="-450850" lvl="0" marL="742950" rtl="0" algn="l">
              <a:lnSpc>
                <a:spcPct val="140016"/>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Output Layers: Fully connected layers output bounding box coordinates</a:t>
            </a:r>
            <a:endParaRPr sz="1200">
              <a:solidFill>
                <a:schemeClr val="dk1"/>
              </a:solidFill>
              <a:latin typeface="Fira Sans Light"/>
              <a:ea typeface="Fira Sans Light"/>
              <a:cs typeface="Fira Sans Light"/>
              <a:sym typeface="Fira Sans Light"/>
            </a:endParaRPr>
          </a:p>
          <a:p>
            <a:pPr indent="0" lvl="0" marL="0" rtl="0" algn="l">
              <a:lnSpc>
                <a:spcPct val="140016"/>
              </a:lnSpc>
              <a:spcBef>
                <a:spcPts val="0"/>
              </a:spcBef>
              <a:spcAft>
                <a:spcPts val="0"/>
              </a:spcAft>
              <a:buNone/>
            </a:pPr>
            <a:r>
              <a:rPr lang="en" sz="1700">
                <a:solidFill>
                  <a:schemeClr val="dk1"/>
                </a:solidFill>
                <a:latin typeface="Fira Sans Light"/>
                <a:ea typeface="Fira Sans Light"/>
                <a:cs typeface="Fira Sans Light"/>
                <a:sym typeface="Fira Sans Light"/>
              </a:rPr>
              <a:t>Regularization:</a:t>
            </a:r>
            <a:endParaRPr sz="1700">
              <a:solidFill>
                <a:schemeClr val="dk1"/>
              </a:solidFill>
              <a:latin typeface="Fira Sans Light"/>
              <a:ea typeface="Fira Sans Light"/>
              <a:cs typeface="Fira Sans Light"/>
              <a:sym typeface="Fira Sans Light"/>
            </a:endParaRPr>
          </a:p>
          <a:p>
            <a:pPr indent="-450850" lvl="0" marL="742950" marR="0" rtl="0" algn="l">
              <a:lnSpc>
                <a:spcPct val="140016"/>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Dropout Rate: Around 0.5 in specific layers to reduce overfitting</a:t>
            </a:r>
            <a:endParaRPr sz="1200">
              <a:solidFill>
                <a:schemeClr val="dk1"/>
              </a:solidFill>
              <a:latin typeface="Fira Sans Light"/>
              <a:ea typeface="Fira Sans Light"/>
              <a:cs typeface="Fira Sans Light"/>
              <a:sym typeface="Fira Sans Light"/>
            </a:endParaRPr>
          </a:p>
          <a:p>
            <a:pPr indent="-450850" lvl="0" marL="742950" marR="0" rtl="0" algn="l">
              <a:lnSpc>
                <a:spcPct val="140016"/>
              </a:lnSpc>
              <a:spcBef>
                <a:spcPts val="0"/>
              </a:spcBef>
              <a:spcAft>
                <a:spcPts val="0"/>
              </a:spcAft>
              <a:buSzPts val="1700"/>
              <a:buFont typeface="Fira Sans Light"/>
              <a:buChar char="●"/>
            </a:pPr>
            <a:r>
              <a:rPr lang="en" sz="1200">
                <a:solidFill>
                  <a:schemeClr val="dk1"/>
                </a:solidFill>
                <a:latin typeface="Fira Sans Light"/>
                <a:ea typeface="Fira Sans Light"/>
                <a:cs typeface="Fira Sans Light"/>
                <a:sym typeface="Fira Sans Light"/>
              </a:rPr>
              <a:t>L2 Regularization: Applied to penalize large weights and control overfitting</a:t>
            </a:r>
            <a:endParaRPr sz="1200">
              <a:solidFill>
                <a:schemeClr val="dk1"/>
              </a:solidFill>
              <a:latin typeface="Fira Sans Light"/>
              <a:ea typeface="Fira Sans Light"/>
              <a:cs typeface="Fira Sans Light"/>
              <a:sym typeface="Fira Sans Light"/>
            </a:endParaRPr>
          </a:p>
          <a:p>
            <a:pPr indent="0" lvl="0" marL="0" rtl="0" algn="l">
              <a:lnSpc>
                <a:spcPct val="140016"/>
              </a:lnSpc>
              <a:spcBef>
                <a:spcPts val="0"/>
              </a:spcBef>
              <a:spcAft>
                <a:spcPts val="0"/>
              </a:spcAft>
              <a:buNone/>
            </a:pPr>
            <a:r>
              <a:rPr lang="en" sz="1700">
                <a:solidFill>
                  <a:schemeClr val="dk1"/>
                </a:solidFill>
                <a:latin typeface="Fira Sans Light"/>
                <a:ea typeface="Fira Sans Light"/>
                <a:cs typeface="Fira Sans Light"/>
                <a:sym typeface="Fira Sans Light"/>
              </a:rPr>
              <a:t>Results:</a:t>
            </a:r>
            <a:endParaRPr sz="1700">
              <a:solidFill>
                <a:schemeClr val="dk1"/>
              </a:solidFill>
              <a:latin typeface="Fira Sans Light"/>
              <a:ea typeface="Fira Sans Light"/>
              <a:cs typeface="Fira Sans Light"/>
              <a:sym typeface="Fira Sans Light"/>
            </a:endParaRPr>
          </a:p>
          <a:p>
            <a:pPr indent="-165100" lvl="0" marL="457200" rtl="0" algn="l">
              <a:lnSpc>
                <a:spcPct val="140016"/>
              </a:lnSpc>
              <a:spcBef>
                <a:spcPts val="0"/>
              </a:spcBef>
              <a:spcAft>
                <a:spcPts val="0"/>
              </a:spcAft>
              <a:buClr>
                <a:schemeClr val="dk1"/>
              </a:buClr>
              <a:buSzPts val="1700"/>
              <a:buFont typeface="Fira Sans Light"/>
              <a:buChar char="●"/>
            </a:pPr>
            <a:r>
              <a:rPr lang="en" sz="1200">
                <a:solidFill>
                  <a:schemeClr val="dk1"/>
                </a:solidFill>
                <a:latin typeface="Fira Sans Light"/>
                <a:ea typeface="Fira Sans Light"/>
                <a:cs typeface="Fira Sans Light"/>
                <a:sym typeface="Fira Sans Light"/>
              </a:rPr>
              <a:t>Validation IoU: 0.7474900484085083</a:t>
            </a:r>
            <a:endParaRPr sz="1200">
              <a:solidFill>
                <a:schemeClr val="dk1"/>
              </a:solidFill>
              <a:latin typeface="Fira Sans Light"/>
              <a:ea typeface="Fira Sans Light"/>
              <a:cs typeface="Fira Sans Light"/>
              <a:sym typeface="Fira Sans Light"/>
            </a:endParaRPr>
          </a:p>
          <a:p>
            <a:pPr indent="-165100" lvl="0" marL="457200" rtl="0" algn="l">
              <a:lnSpc>
                <a:spcPct val="140016"/>
              </a:lnSpc>
              <a:spcBef>
                <a:spcPts val="0"/>
              </a:spcBef>
              <a:spcAft>
                <a:spcPts val="0"/>
              </a:spcAft>
              <a:buClr>
                <a:schemeClr val="dk1"/>
              </a:buClr>
              <a:buSzPts val="1700"/>
              <a:buFont typeface="Fira Sans Light"/>
              <a:buChar char="●"/>
            </a:pPr>
            <a:r>
              <a:rPr lang="en" sz="1200">
                <a:solidFill>
                  <a:schemeClr val="dk1"/>
                </a:solidFill>
                <a:latin typeface="Fira Sans Light"/>
                <a:ea typeface="Fira Sans Light"/>
                <a:cs typeface="Fira Sans Light"/>
                <a:sym typeface="Fira Sans Light"/>
              </a:rPr>
              <a:t>Test IOU: 0.09928718954324722</a:t>
            </a:r>
            <a:endParaRPr sz="1700">
              <a:solidFill>
                <a:schemeClr val="dk1"/>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700">
              <a:solidFill>
                <a:schemeClr val="dk1"/>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700">
              <a:solidFill>
                <a:schemeClr val="dk1"/>
              </a:solidFill>
              <a:latin typeface="Fira Sans Light"/>
              <a:ea typeface="Fira Sans Light"/>
              <a:cs typeface="Fira Sans Light"/>
              <a:sym typeface="Fira Sans Light"/>
            </a:endParaRPr>
          </a:p>
          <a:p>
            <a:pPr indent="0" lvl="0" marL="0" rtl="0" algn="l">
              <a:spcBef>
                <a:spcPts val="0"/>
              </a:spcBef>
              <a:spcAft>
                <a:spcPts val="0"/>
              </a:spcAft>
              <a:buNone/>
            </a:pPr>
            <a:r>
              <a:t/>
            </a:r>
            <a:endParaRPr sz="1700">
              <a:solidFill>
                <a:schemeClr val="dk1"/>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200">
              <a:solidFill>
                <a:schemeClr val="dk1"/>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200">
              <a:solidFill>
                <a:schemeClr val="dk1"/>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t/>
            </a:r>
            <a:endParaRPr sz="1700">
              <a:latin typeface="Fira Sans Light"/>
              <a:ea typeface="Fira Sans Light"/>
              <a:cs typeface="Fira Sans Light"/>
              <a:sym typeface="Fira Sans Light"/>
            </a:endParaRPr>
          </a:p>
        </p:txBody>
      </p:sp>
      <p:sp>
        <p:nvSpPr>
          <p:cNvPr id="260" name="Google Shape;260;p33"/>
          <p:cNvSpPr txBox="1"/>
          <p:nvPr/>
        </p:nvSpPr>
        <p:spPr>
          <a:xfrm>
            <a:off x="264650" y="494525"/>
            <a:ext cx="6591300" cy="646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4200">
                <a:latin typeface="Fira Sans Medium"/>
                <a:ea typeface="Fira Sans Medium"/>
                <a:cs typeface="Fira Sans Medium"/>
                <a:sym typeface="Fira Sans Medium"/>
              </a:rPr>
              <a:t>Object Detection - CNN</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64" name="Shape 264"/>
        <p:cNvGrpSpPr/>
        <p:nvPr/>
      </p:nvGrpSpPr>
      <p:grpSpPr>
        <a:xfrm>
          <a:off x="0" y="0"/>
          <a:ext cx="0" cy="0"/>
          <a:chOff x="0" y="0"/>
          <a:chExt cx="0" cy="0"/>
        </a:xfrm>
      </p:grpSpPr>
      <p:sp>
        <p:nvSpPr>
          <p:cNvPr id="265" name="Google Shape;265;p34"/>
          <p:cNvSpPr txBox="1"/>
          <p:nvPr/>
        </p:nvSpPr>
        <p:spPr>
          <a:xfrm>
            <a:off x="522950" y="204025"/>
            <a:ext cx="8621100" cy="415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2700">
                <a:latin typeface="Fira Sans Medium"/>
                <a:ea typeface="Fira Sans Medium"/>
                <a:cs typeface="Fira Sans Medium"/>
                <a:sym typeface="Fira Sans Medium"/>
              </a:rPr>
              <a:t>Object Detection - Pretrained YOLOv8</a:t>
            </a:r>
            <a:endParaRPr sz="2700"/>
          </a:p>
        </p:txBody>
      </p:sp>
      <p:grpSp>
        <p:nvGrpSpPr>
          <p:cNvPr id="266" name="Google Shape;266;p34"/>
          <p:cNvGrpSpPr/>
          <p:nvPr/>
        </p:nvGrpSpPr>
        <p:grpSpPr>
          <a:xfrm>
            <a:off x="6547019" y="2738469"/>
            <a:ext cx="3466993" cy="3381589"/>
            <a:chOff x="514519" y="2897219"/>
            <a:chExt cx="3466993" cy="3381589"/>
          </a:xfrm>
        </p:grpSpPr>
        <p:sp>
          <p:nvSpPr>
            <p:cNvPr id="267" name="Google Shape;267;p34"/>
            <p:cNvSpPr/>
            <p:nvPr/>
          </p:nvSpPr>
          <p:spPr>
            <a:xfrm rot="10800000">
              <a:off x="2289336" y="3895144"/>
              <a:ext cx="1692176" cy="146543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68" name="Google Shape;268;p34"/>
            <p:cNvSpPr txBox="1"/>
            <p:nvPr/>
          </p:nvSpPr>
          <p:spPr>
            <a:xfrm>
              <a:off x="514533" y="4468854"/>
              <a:ext cx="26157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Fira Sans"/>
                  <a:ea typeface="Fira Sans"/>
                  <a:cs typeface="Fira Sans"/>
                  <a:sym typeface="Fira Sans"/>
                </a:rPr>
                <a:t>Back to Agenda Page</a:t>
              </a:r>
              <a:endParaRPr sz="700"/>
            </a:p>
          </p:txBody>
        </p:sp>
        <p:sp>
          <p:nvSpPr>
            <p:cNvPr id="269" name="Google Shape;269;p34"/>
            <p:cNvSpPr/>
            <p:nvPr/>
          </p:nvSpPr>
          <p:spPr>
            <a:xfrm rot="10800000">
              <a:off x="2596649" y="2897219"/>
              <a:ext cx="895858" cy="7758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70" name="Google Shape;270;p34"/>
            <p:cNvSpPr/>
            <p:nvPr/>
          </p:nvSpPr>
          <p:spPr>
            <a:xfrm rot="10800000">
              <a:off x="514519" y="4123761"/>
              <a:ext cx="2488494" cy="215504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grpSp>
      <p:sp>
        <p:nvSpPr>
          <p:cNvPr id="271" name="Google Shape;271;p34"/>
          <p:cNvSpPr txBox="1"/>
          <p:nvPr/>
        </p:nvSpPr>
        <p:spPr>
          <a:xfrm>
            <a:off x="461175" y="761275"/>
            <a:ext cx="7180500" cy="148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72" name="Google Shape;272;p34"/>
          <p:cNvPicPr preferRelativeResize="0"/>
          <p:nvPr/>
        </p:nvPicPr>
        <p:blipFill>
          <a:blip r:embed="rId3">
            <a:alphaModFix/>
          </a:blip>
          <a:stretch>
            <a:fillRect/>
          </a:stretch>
        </p:blipFill>
        <p:spPr>
          <a:xfrm>
            <a:off x="0" y="927258"/>
            <a:ext cx="9144002" cy="341035"/>
          </a:xfrm>
          <a:prstGeom prst="rect">
            <a:avLst/>
          </a:prstGeom>
          <a:noFill/>
          <a:ln>
            <a:noFill/>
          </a:ln>
        </p:spPr>
      </p:pic>
      <p:pic>
        <p:nvPicPr>
          <p:cNvPr id="273" name="Google Shape;273;p34"/>
          <p:cNvPicPr preferRelativeResize="0"/>
          <p:nvPr/>
        </p:nvPicPr>
        <p:blipFill>
          <a:blip r:embed="rId4">
            <a:alphaModFix/>
          </a:blip>
          <a:stretch>
            <a:fillRect/>
          </a:stretch>
        </p:blipFill>
        <p:spPr>
          <a:xfrm>
            <a:off x="0" y="1499025"/>
            <a:ext cx="6779975" cy="271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